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03" r:id="rId4"/>
    <p:sldId id="298" r:id="rId5"/>
    <p:sldId id="258" r:id="rId6"/>
    <p:sldId id="257" r:id="rId7"/>
    <p:sldId id="289" r:id="rId8"/>
    <p:sldId id="259" r:id="rId9"/>
    <p:sldId id="290" r:id="rId10"/>
    <p:sldId id="299" r:id="rId11"/>
    <p:sldId id="260" r:id="rId12"/>
    <p:sldId id="297" r:id="rId13"/>
    <p:sldId id="269" r:id="rId14"/>
    <p:sldId id="261" r:id="rId15"/>
    <p:sldId id="291" r:id="rId16"/>
    <p:sldId id="292" r:id="rId17"/>
    <p:sldId id="301" r:id="rId18"/>
    <p:sldId id="293" r:id="rId19"/>
    <p:sldId id="295" r:id="rId20"/>
    <p:sldId id="296" r:id="rId21"/>
    <p:sldId id="302" r:id="rId22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ngyupan" initials="b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76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35.xml"/><Relationship Id="rId7" Type="http://schemas.openxmlformats.org/officeDocument/2006/relationships/image" Target="../media/image9.png"/><Relationship Id="rId6" Type="http://schemas.openxmlformats.org/officeDocument/2006/relationships/tags" Target="../tags/tag34.xml"/><Relationship Id="rId5" Type="http://schemas.openxmlformats.org/officeDocument/2006/relationships/image" Target="../media/image8.png"/><Relationship Id="rId4" Type="http://schemas.openxmlformats.org/officeDocument/2006/relationships/tags" Target="../tags/tag33.xml"/><Relationship Id="rId3" Type="http://schemas.openxmlformats.org/officeDocument/2006/relationships/image" Target="../media/image7.png"/><Relationship Id="rId2" Type="http://schemas.openxmlformats.org/officeDocument/2006/relationships/tags" Target="../tags/tag3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6" Type="http://schemas.openxmlformats.org/officeDocument/2006/relationships/tags" Target="../tags/tag39.xml"/><Relationship Id="rId5" Type="http://schemas.openxmlformats.org/officeDocument/2006/relationships/image" Target="../media/image12.png"/><Relationship Id="rId4" Type="http://schemas.openxmlformats.org/officeDocument/2006/relationships/tags" Target="../tags/tag38.xml"/><Relationship Id="rId3" Type="http://schemas.openxmlformats.org/officeDocument/2006/relationships/image" Target="../media/image11.png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6" Type="http://schemas.openxmlformats.org/officeDocument/2006/relationships/tags" Target="../tags/tag43.xml"/><Relationship Id="rId5" Type="http://schemas.openxmlformats.org/officeDocument/2006/relationships/image" Target="../media/image15.png"/><Relationship Id="rId4" Type="http://schemas.openxmlformats.org/officeDocument/2006/relationships/tags" Target="../tags/tag42.xml"/><Relationship Id="rId3" Type="http://schemas.openxmlformats.org/officeDocument/2006/relationships/image" Target="../media/image14.jpe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8.png"/><Relationship Id="rId7" Type="http://schemas.openxmlformats.org/officeDocument/2006/relationships/tags" Target="../tags/tag48.xml"/><Relationship Id="rId6" Type="http://schemas.openxmlformats.org/officeDocument/2006/relationships/image" Target="../media/image17.png"/><Relationship Id="rId5" Type="http://schemas.openxmlformats.org/officeDocument/2006/relationships/tags" Target="../tags/tag47.xml"/><Relationship Id="rId4" Type="http://schemas.openxmlformats.org/officeDocument/2006/relationships/image" Target="../media/image16.png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tags" Target="../tags/tag52.xml"/><Relationship Id="rId4" Type="http://schemas.openxmlformats.org/officeDocument/2006/relationships/image" Target="../media/image19.png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image" Target="../media/image21.png"/><Relationship Id="rId1" Type="http://schemas.openxmlformats.org/officeDocument/2006/relationships/tags" Target="../tags/tag53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tags" Target="../tags/tag16.xml"/><Relationship Id="rId3" Type="http://schemas.openxmlformats.org/officeDocument/2006/relationships/image" Target="../media/image1.pn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.xml"/><Relationship Id="rId2" Type="http://schemas.openxmlformats.org/officeDocument/2006/relationships/image" Target="../media/image3.png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.emf"/><Relationship Id="rId6" Type="http://schemas.openxmlformats.org/officeDocument/2006/relationships/oleObject" Target="../embeddings/oleObject2.bin"/><Relationship Id="rId5" Type="http://schemas.openxmlformats.org/officeDocument/2006/relationships/tags" Target="../tags/tag21.xml"/><Relationship Id="rId4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24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24765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  <a:p>
            <a:pPr algn="ctr"/>
            <a:endParaRPr lang="zh-CN" altLang="en-US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 flipH="1">
            <a:off x="9531058" y="3790400"/>
            <a:ext cx="1284715" cy="938664"/>
            <a:chOff x="-4" y="0"/>
            <a:chExt cx="594" cy="434"/>
          </a:xfrm>
          <a:solidFill>
            <a:srgbClr val="FECE02"/>
          </a:solidFill>
        </p:grpSpPr>
        <p:sp>
          <p:nvSpPr>
            <p:cNvPr id="11" name="Freeform 5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-4" y="0"/>
              <a:ext cx="509" cy="434"/>
            </a:xfrm>
            <a:custGeom>
              <a:avLst/>
              <a:gdLst>
                <a:gd name="T0" fmla="*/ 238 w 252"/>
                <a:gd name="T1" fmla="*/ 18 h 214"/>
                <a:gd name="T2" fmla="*/ 158 w 252"/>
                <a:gd name="T3" fmla="*/ 0 h 214"/>
                <a:gd name="T4" fmla="*/ 150 w 252"/>
                <a:gd name="T5" fmla="*/ 2 h 214"/>
                <a:gd name="T6" fmla="*/ 10 w 252"/>
                <a:gd name="T7" fmla="*/ 90 h 214"/>
                <a:gd name="T8" fmla="*/ 5 w 252"/>
                <a:gd name="T9" fmla="*/ 111 h 214"/>
                <a:gd name="T10" fmla="*/ 64 w 252"/>
                <a:gd name="T11" fmla="*/ 205 h 214"/>
                <a:gd name="T12" fmla="*/ 85 w 252"/>
                <a:gd name="T13" fmla="*/ 210 h 214"/>
                <a:gd name="T14" fmla="*/ 225 w 252"/>
                <a:gd name="T15" fmla="*/ 122 h 214"/>
                <a:gd name="T16" fmla="*/ 230 w 252"/>
                <a:gd name="T17" fmla="*/ 114 h 214"/>
                <a:gd name="T18" fmla="*/ 250 w 252"/>
                <a:gd name="T19" fmla="*/ 36 h 214"/>
                <a:gd name="T20" fmla="*/ 238 w 252"/>
                <a:gd name="T21" fmla="*/ 18 h 214"/>
                <a:gd name="T22" fmla="*/ 221 w 252"/>
                <a:gd name="T23" fmla="*/ 59 h 214"/>
                <a:gd name="T24" fmla="*/ 199 w 252"/>
                <a:gd name="T25" fmla="*/ 54 h 214"/>
                <a:gd name="T26" fmla="*/ 204 w 252"/>
                <a:gd name="T27" fmla="*/ 32 h 214"/>
                <a:gd name="T28" fmla="*/ 226 w 252"/>
                <a:gd name="T29" fmla="*/ 37 h 214"/>
                <a:gd name="T30" fmla="*/ 221 w 252"/>
                <a:gd name="T31" fmla="*/ 5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2" h="214">
                  <a:moveTo>
                    <a:pt x="238" y="18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56" y="0"/>
                    <a:pt x="152" y="0"/>
                    <a:pt x="150" y="2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2" y="94"/>
                    <a:pt x="0" y="104"/>
                    <a:pt x="5" y="111"/>
                  </a:cubicBezTo>
                  <a:cubicBezTo>
                    <a:pt x="64" y="205"/>
                    <a:pt x="64" y="205"/>
                    <a:pt x="64" y="205"/>
                  </a:cubicBezTo>
                  <a:cubicBezTo>
                    <a:pt x="68" y="212"/>
                    <a:pt x="78" y="214"/>
                    <a:pt x="85" y="210"/>
                  </a:cubicBezTo>
                  <a:cubicBezTo>
                    <a:pt x="225" y="122"/>
                    <a:pt x="225" y="122"/>
                    <a:pt x="225" y="122"/>
                  </a:cubicBezTo>
                  <a:cubicBezTo>
                    <a:pt x="228" y="120"/>
                    <a:pt x="230" y="117"/>
                    <a:pt x="230" y="114"/>
                  </a:cubicBezTo>
                  <a:cubicBezTo>
                    <a:pt x="250" y="36"/>
                    <a:pt x="250" y="36"/>
                    <a:pt x="250" y="36"/>
                  </a:cubicBezTo>
                  <a:cubicBezTo>
                    <a:pt x="252" y="28"/>
                    <a:pt x="247" y="20"/>
                    <a:pt x="238" y="18"/>
                  </a:cubicBezTo>
                  <a:close/>
                  <a:moveTo>
                    <a:pt x="221" y="59"/>
                  </a:moveTo>
                  <a:cubicBezTo>
                    <a:pt x="214" y="64"/>
                    <a:pt x="204" y="62"/>
                    <a:pt x="199" y="54"/>
                  </a:cubicBezTo>
                  <a:cubicBezTo>
                    <a:pt x="194" y="47"/>
                    <a:pt x="196" y="37"/>
                    <a:pt x="204" y="32"/>
                  </a:cubicBezTo>
                  <a:cubicBezTo>
                    <a:pt x="211" y="28"/>
                    <a:pt x="221" y="30"/>
                    <a:pt x="226" y="37"/>
                  </a:cubicBezTo>
                  <a:cubicBezTo>
                    <a:pt x="230" y="45"/>
                    <a:pt x="228" y="55"/>
                    <a:pt x="221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465" y="45"/>
              <a:ext cx="125" cy="138"/>
            </a:xfrm>
            <a:custGeom>
              <a:avLst/>
              <a:gdLst>
                <a:gd name="T0" fmla="*/ 40 w 62"/>
                <a:gd name="T1" fmla="*/ 68 h 68"/>
                <a:gd name="T2" fmla="*/ 36 w 62"/>
                <a:gd name="T3" fmla="*/ 68 h 68"/>
                <a:gd name="T4" fmla="*/ 1 w 62"/>
                <a:gd name="T5" fmla="*/ 4 h 68"/>
                <a:gd name="T6" fmla="*/ 0 w 62"/>
                <a:gd name="T7" fmla="*/ 0 h 68"/>
                <a:gd name="T8" fmla="*/ 4 w 62"/>
                <a:gd name="T9" fmla="*/ 2 h 68"/>
                <a:gd name="T10" fmla="*/ 60 w 62"/>
                <a:gd name="T11" fmla="*/ 44 h 68"/>
                <a:gd name="T12" fmla="*/ 56 w 62"/>
                <a:gd name="T13" fmla="*/ 59 h 68"/>
                <a:gd name="T14" fmla="*/ 40 w 62"/>
                <a:gd name="T15" fmla="*/ 68 h 68"/>
                <a:gd name="T16" fmla="*/ 6 w 62"/>
                <a:gd name="T17" fmla="*/ 7 h 68"/>
                <a:gd name="T18" fmla="*/ 37 w 62"/>
                <a:gd name="T19" fmla="*/ 64 h 68"/>
                <a:gd name="T20" fmla="*/ 53 w 62"/>
                <a:gd name="T21" fmla="*/ 57 h 68"/>
                <a:gd name="T22" fmla="*/ 56 w 62"/>
                <a:gd name="T23" fmla="*/ 45 h 68"/>
                <a:gd name="T24" fmla="*/ 6 w 62"/>
                <a:gd name="T25" fmla="*/ 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8">
                  <a:moveTo>
                    <a:pt x="40" y="68"/>
                  </a:moveTo>
                  <a:cubicBezTo>
                    <a:pt x="39" y="68"/>
                    <a:pt x="37" y="68"/>
                    <a:pt x="36" y="68"/>
                  </a:cubicBezTo>
                  <a:cubicBezTo>
                    <a:pt x="14" y="62"/>
                    <a:pt x="2" y="6"/>
                    <a:pt x="1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8" y="10"/>
                    <a:pt x="56" y="27"/>
                    <a:pt x="60" y="44"/>
                  </a:cubicBezTo>
                  <a:cubicBezTo>
                    <a:pt x="62" y="49"/>
                    <a:pt x="60" y="54"/>
                    <a:pt x="56" y="59"/>
                  </a:cubicBezTo>
                  <a:cubicBezTo>
                    <a:pt x="51" y="65"/>
                    <a:pt x="46" y="68"/>
                    <a:pt x="40" y="68"/>
                  </a:cubicBezTo>
                  <a:close/>
                  <a:moveTo>
                    <a:pt x="6" y="7"/>
                  </a:moveTo>
                  <a:cubicBezTo>
                    <a:pt x="9" y="19"/>
                    <a:pt x="20" y="60"/>
                    <a:pt x="37" y="64"/>
                  </a:cubicBezTo>
                  <a:cubicBezTo>
                    <a:pt x="42" y="65"/>
                    <a:pt x="48" y="63"/>
                    <a:pt x="53" y="57"/>
                  </a:cubicBezTo>
                  <a:cubicBezTo>
                    <a:pt x="56" y="53"/>
                    <a:pt x="57" y="50"/>
                    <a:pt x="56" y="45"/>
                  </a:cubicBezTo>
                  <a:cubicBezTo>
                    <a:pt x="53" y="32"/>
                    <a:pt x="32" y="1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127125" y="1706245"/>
            <a:ext cx="9540875" cy="1226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7200">
                <a:solidFill>
                  <a:srgbClr val="01B0B3"/>
                </a:solidFill>
                <a:latin typeface="Berlin Sans FB Demi" panose="020E0802020502020306" charset="0"/>
                <a:cs typeface="Berlin Sans FB Demi" panose="020E0802020502020306" charset="0"/>
              </a:rPr>
              <a:t>《测力台软件分析系统》开发</a:t>
            </a:r>
            <a:r>
              <a:rPr lang="zh-CN" altLang="en-US" sz="7200">
                <a:solidFill>
                  <a:srgbClr val="01B0B3"/>
                </a:solidFill>
                <a:latin typeface="Berlin Sans FB Demi" panose="020E0802020502020306" charset="0"/>
                <a:cs typeface="Berlin Sans FB Demi" panose="020E0802020502020306" charset="0"/>
              </a:rPr>
              <a:t>汇报</a:t>
            </a:r>
            <a:endParaRPr lang="zh-CN" altLang="en-US" sz="7200">
              <a:solidFill>
                <a:srgbClr val="01B0B3"/>
              </a:solidFill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 bwMode="auto">
          <a:xfrm>
            <a:off x="1265059" y="928971"/>
            <a:ext cx="1063827" cy="777274"/>
            <a:chOff x="-4" y="0"/>
            <a:chExt cx="594" cy="434"/>
          </a:xfrm>
          <a:solidFill>
            <a:srgbClr val="FECE02"/>
          </a:solidFill>
        </p:grpSpPr>
        <p:sp>
          <p:nvSpPr>
            <p:cNvPr id="28" name="Freeform 5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-4" y="0"/>
              <a:ext cx="509" cy="434"/>
            </a:xfrm>
            <a:custGeom>
              <a:avLst/>
              <a:gdLst>
                <a:gd name="T0" fmla="*/ 238 w 252"/>
                <a:gd name="T1" fmla="*/ 18 h 214"/>
                <a:gd name="T2" fmla="*/ 158 w 252"/>
                <a:gd name="T3" fmla="*/ 0 h 214"/>
                <a:gd name="T4" fmla="*/ 150 w 252"/>
                <a:gd name="T5" fmla="*/ 2 h 214"/>
                <a:gd name="T6" fmla="*/ 10 w 252"/>
                <a:gd name="T7" fmla="*/ 90 h 214"/>
                <a:gd name="T8" fmla="*/ 5 w 252"/>
                <a:gd name="T9" fmla="*/ 111 h 214"/>
                <a:gd name="T10" fmla="*/ 64 w 252"/>
                <a:gd name="T11" fmla="*/ 205 h 214"/>
                <a:gd name="T12" fmla="*/ 85 w 252"/>
                <a:gd name="T13" fmla="*/ 210 h 214"/>
                <a:gd name="T14" fmla="*/ 225 w 252"/>
                <a:gd name="T15" fmla="*/ 122 h 214"/>
                <a:gd name="T16" fmla="*/ 230 w 252"/>
                <a:gd name="T17" fmla="*/ 114 h 214"/>
                <a:gd name="T18" fmla="*/ 250 w 252"/>
                <a:gd name="T19" fmla="*/ 36 h 214"/>
                <a:gd name="T20" fmla="*/ 238 w 252"/>
                <a:gd name="T21" fmla="*/ 18 h 214"/>
                <a:gd name="T22" fmla="*/ 221 w 252"/>
                <a:gd name="T23" fmla="*/ 59 h 214"/>
                <a:gd name="T24" fmla="*/ 199 w 252"/>
                <a:gd name="T25" fmla="*/ 54 h 214"/>
                <a:gd name="T26" fmla="*/ 204 w 252"/>
                <a:gd name="T27" fmla="*/ 32 h 214"/>
                <a:gd name="T28" fmla="*/ 226 w 252"/>
                <a:gd name="T29" fmla="*/ 37 h 214"/>
                <a:gd name="T30" fmla="*/ 221 w 252"/>
                <a:gd name="T31" fmla="*/ 5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2" h="214">
                  <a:moveTo>
                    <a:pt x="238" y="18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56" y="0"/>
                    <a:pt x="152" y="0"/>
                    <a:pt x="150" y="2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2" y="94"/>
                    <a:pt x="0" y="104"/>
                    <a:pt x="5" y="111"/>
                  </a:cubicBezTo>
                  <a:cubicBezTo>
                    <a:pt x="64" y="205"/>
                    <a:pt x="64" y="205"/>
                    <a:pt x="64" y="205"/>
                  </a:cubicBezTo>
                  <a:cubicBezTo>
                    <a:pt x="68" y="212"/>
                    <a:pt x="78" y="214"/>
                    <a:pt x="85" y="210"/>
                  </a:cubicBezTo>
                  <a:cubicBezTo>
                    <a:pt x="225" y="122"/>
                    <a:pt x="225" y="122"/>
                    <a:pt x="225" y="122"/>
                  </a:cubicBezTo>
                  <a:cubicBezTo>
                    <a:pt x="228" y="120"/>
                    <a:pt x="230" y="117"/>
                    <a:pt x="230" y="114"/>
                  </a:cubicBezTo>
                  <a:cubicBezTo>
                    <a:pt x="250" y="36"/>
                    <a:pt x="250" y="36"/>
                    <a:pt x="250" y="36"/>
                  </a:cubicBezTo>
                  <a:cubicBezTo>
                    <a:pt x="252" y="28"/>
                    <a:pt x="247" y="20"/>
                    <a:pt x="238" y="18"/>
                  </a:cubicBezTo>
                  <a:close/>
                  <a:moveTo>
                    <a:pt x="221" y="59"/>
                  </a:moveTo>
                  <a:cubicBezTo>
                    <a:pt x="214" y="64"/>
                    <a:pt x="204" y="62"/>
                    <a:pt x="199" y="54"/>
                  </a:cubicBezTo>
                  <a:cubicBezTo>
                    <a:pt x="194" y="47"/>
                    <a:pt x="196" y="37"/>
                    <a:pt x="204" y="32"/>
                  </a:cubicBezTo>
                  <a:cubicBezTo>
                    <a:pt x="211" y="28"/>
                    <a:pt x="221" y="30"/>
                    <a:pt x="226" y="37"/>
                  </a:cubicBezTo>
                  <a:cubicBezTo>
                    <a:pt x="230" y="45"/>
                    <a:pt x="228" y="55"/>
                    <a:pt x="221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465" y="45"/>
              <a:ext cx="125" cy="138"/>
            </a:xfrm>
            <a:custGeom>
              <a:avLst/>
              <a:gdLst>
                <a:gd name="T0" fmla="*/ 40 w 62"/>
                <a:gd name="T1" fmla="*/ 68 h 68"/>
                <a:gd name="T2" fmla="*/ 36 w 62"/>
                <a:gd name="T3" fmla="*/ 68 h 68"/>
                <a:gd name="T4" fmla="*/ 1 w 62"/>
                <a:gd name="T5" fmla="*/ 4 h 68"/>
                <a:gd name="T6" fmla="*/ 0 w 62"/>
                <a:gd name="T7" fmla="*/ 0 h 68"/>
                <a:gd name="T8" fmla="*/ 4 w 62"/>
                <a:gd name="T9" fmla="*/ 2 h 68"/>
                <a:gd name="T10" fmla="*/ 60 w 62"/>
                <a:gd name="T11" fmla="*/ 44 h 68"/>
                <a:gd name="T12" fmla="*/ 56 w 62"/>
                <a:gd name="T13" fmla="*/ 59 h 68"/>
                <a:gd name="T14" fmla="*/ 40 w 62"/>
                <a:gd name="T15" fmla="*/ 68 h 68"/>
                <a:gd name="T16" fmla="*/ 6 w 62"/>
                <a:gd name="T17" fmla="*/ 7 h 68"/>
                <a:gd name="T18" fmla="*/ 37 w 62"/>
                <a:gd name="T19" fmla="*/ 64 h 68"/>
                <a:gd name="T20" fmla="*/ 53 w 62"/>
                <a:gd name="T21" fmla="*/ 57 h 68"/>
                <a:gd name="T22" fmla="*/ 56 w 62"/>
                <a:gd name="T23" fmla="*/ 45 h 68"/>
                <a:gd name="T24" fmla="*/ 6 w 62"/>
                <a:gd name="T25" fmla="*/ 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8">
                  <a:moveTo>
                    <a:pt x="40" y="68"/>
                  </a:moveTo>
                  <a:cubicBezTo>
                    <a:pt x="39" y="68"/>
                    <a:pt x="37" y="68"/>
                    <a:pt x="36" y="68"/>
                  </a:cubicBezTo>
                  <a:cubicBezTo>
                    <a:pt x="14" y="62"/>
                    <a:pt x="2" y="6"/>
                    <a:pt x="1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8" y="10"/>
                    <a:pt x="56" y="27"/>
                    <a:pt x="60" y="44"/>
                  </a:cubicBezTo>
                  <a:cubicBezTo>
                    <a:pt x="62" y="49"/>
                    <a:pt x="60" y="54"/>
                    <a:pt x="56" y="59"/>
                  </a:cubicBezTo>
                  <a:cubicBezTo>
                    <a:pt x="51" y="65"/>
                    <a:pt x="46" y="68"/>
                    <a:pt x="40" y="68"/>
                  </a:cubicBezTo>
                  <a:close/>
                  <a:moveTo>
                    <a:pt x="6" y="7"/>
                  </a:moveTo>
                  <a:cubicBezTo>
                    <a:pt x="9" y="19"/>
                    <a:pt x="20" y="60"/>
                    <a:pt x="37" y="64"/>
                  </a:cubicBezTo>
                  <a:cubicBezTo>
                    <a:pt x="42" y="65"/>
                    <a:pt x="48" y="63"/>
                    <a:pt x="53" y="57"/>
                  </a:cubicBezTo>
                  <a:cubicBezTo>
                    <a:pt x="56" y="53"/>
                    <a:pt x="57" y="50"/>
                    <a:pt x="56" y="45"/>
                  </a:cubicBezTo>
                  <a:cubicBezTo>
                    <a:pt x="53" y="32"/>
                    <a:pt x="32" y="1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45" name="文本框 44"/>
          <p:cNvSpPr txBox="1"/>
          <p:nvPr>
            <p:custDataLst>
              <p:tags r:id="rId7"/>
            </p:custDataLst>
          </p:nvPr>
        </p:nvSpPr>
        <p:spPr>
          <a:xfrm>
            <a:off x="4028225" y="6274583"/>
            <a:ext cx="4135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rgbClr val="01B0B3"/>
                </a:solidFill>
              </a:rPr>
              <a:t>——</a:t>
            </a:r>
            <a:r>
              <a:rPr lang="en-US" sz="1400">
                <a:solidFill>
                  <a:srgbClr val="01B0B3"/>
                </a:solidFill>
              </a:rPr>
              <a:t>2023.08.16 </a:t>
            </a:r>
            <a:r>
              <a:rPr lang="zh-CN" altLang="en-US" sz="1400">
                <a:solidFill>
                  <a:srgbClr val="01B0B3"/>
                </a:solidFill>
              </a:rPr>
              <a:t>王惠栋</a:t>
            </a:r>
            <a:r>
              <a:rPr lang="fr-FR" altLang="zh-CN" sz="1400">
                <a:solidFill>
                  <a:srgbClr val="01B0B3"/>
                </a:solidFill>
              </a:rPr>
              <a:t> </a:t>
            </a:r>
            <a:r>
              <a:rPr lang="en-US" altLang="zh-CN" sz="1400">
                <a:solidFill>
                  <a:srgbClr val="01B0B3"/>
                </a:solidFill>
              </a:rPr>
              <a:t>——</a:t>
            </a:r>
            <a:endParaRPr lang="zh-CN" altLang="en-US" sz="1400">
              <a:solidFill>
                <a:srgbClr val="01B0B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274955" y="144780"/>
            <a:ext cx="5335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2.1 UI</a:t>
            </a:r>
            <a:r>
              <a:rPr lang="zh-CN" altLang="en-US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设计与</a:t>
            </a:r>
            <a:r>
              <a:rPr lang="zh-CN" altLang="en-US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前端开发</a:t>
            </a:r>
            <a:endParaRPr lang="zh-CN" altLang="en-US" sz="2800">
              <a:solidFill>
                <a:srgbClr val="01B0B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6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5605" y="709295"/>
            <a:ext cx="5412740" cy="30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72175" y="725170"/>
            <a:ext cx="5405755" cy="30410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72175" y="3839210"/>
            <a:ext cx="5405755" cy="301879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5605" y="3834130"/>
            <a:ext cx="5412740" cy="30130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137025" y="196215"/>
            <a:ext cx="7828915" cy="35306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algn="just"/>
            <a:r>
              <a:rPr lang="zh-CN" altLang="en-US" sz="14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参考</a:t>
            </a:r>
            <a:r>
              <a:rPr lang="en-US" altLang="zh-CN" sz="14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ForceDecks</a:t>
            </a:r>
            <a:r>
              <a:rPr lang="zh-CN" altLang="en-US" sz="14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软件的设计，完成本系统的前端开发，页面全屏</a:t>
            </a:r>
            <a:r>
              <a:rPr lang="zh-CN" altLang="en-US" sz="14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显示，以黑底、白字、红字为基调。</a:t>
            </a:r>
            <a:endParaRPr lang="zh-CN" altLang="en-US" sz="1400" kern="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74955" y="144780"/>
            <a:ext cx="5821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2.1 </a:t>
            </a:r>
            <a:r>
              <a:rPr lang="en-US" altLang="zh-CN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UI</a:t>
            </a:r>
            <a:r>
              <a:rPr lang="zh-CN" altLang="en-US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设计与前端开发</a:t>
            </a:r>
            <a:endParaRPr lang="zh-CN" altLang="en-US" sz="2800">
              <a:solidFill>
                <a:srgbClr val="01B0B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3080" y="990600"/>
            <a:ext cx="4679950" cy="2284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868" r="5717"/>
          <a:stretch>
            <a:fillRect/>
          </a:stretch>
        </p:blipFill>
        <p:spPr>
          <a:xfrm>
            <a:off x="7268210" y="888365"/>
            <a:ext cx="3583305" cy="53822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489"/>
          <a:stretch>
            <a:fillRect/>
          </a:stretch>
        </p:blipFill>
        <p:spPr>
          <a:xfrm>
            <a:off x="503555" y="3706495"/>
            <a:ext cx="5497830" cy="30543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06240" y="331470"/>
            <a:ext cx="2849880" cy="29591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marL="285750" indent="-285750" algn="just">
              <a:buFont typeface="Wingdings" panose="05000000000000000000" charset="0"/>
              <a:buChar char="l"/>
            </a:pPr>
            <a:r>
              <a:rPr lang="zh-CN" altLang="en-US" sz="1600" b="1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一些</a:t>
            </a:r>
            <a:r>
              <a:rPr lang="en-US" altLang="zh-CN" sz="1600" b="1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Qt</a:t>
            </a:r>
            <a:r>
              <a:rPr lang="zh-CN" altLang="en-US" sz="1600" b="1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模块的学习</a:t>
            </a:r>
            <a:r>
              <a:rPr lang="zh-CN" altLang="en-US" sz="1600" b="1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和使用</a:t>
            </a:r>
            <a:endParaRPr lang="zh-CN" altLang="en-US" sz="1600" b="1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3080" y="666750"/>
            <a:ext cx="5582920" cy="29781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QPainter——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编程技巧，四个矩形画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电池</a:t>
            </a:r>
            <a:endParaRPr lang="zh-CN" altLang="en-US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61735" y="846455"/>
            <a:ext cx="5930265" cy="39814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QScrollBar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滚动条</a:t>
            </a:r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——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与</a:t>
            </a:r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css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类似，使用伪类和伪元素设置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样式</a:t>
            </a:r>
            <a:endParaRPr lang="zh-CN" altLang="en-US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0370" y="3637915"/>
            <a:ext cx="3259455" cy="29781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QChart ——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图表的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动态更新</a:t>
            </a:r>
            <a:endParaRPr lang="zh-CN" altLang="en-US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74955" y="144780"/>
            <a:ext cx="5821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2.2 </a:t>
            </a:r>
            <a:r>
              <a:rPr lang="zh-CN" altLang="en-US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数据接收与解析</a:t>
            </a:r>
            <a:endParaRPr lang="zh-CN" altLang="en-US" sz="2800">
              <a:solidFill>
                <a:srgbClr val="01B0B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5" name="图片 24" descr="c9bb5cbfb83da2d2db49c07601db64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1262" t="8901"/>
          <a:stretch>
            <a:fillRect/>
          </a:stretch>
        </p:blipFill>
        <p:spPr>
          <a:xfrm>
            <a:off x="345440" y="1771015"/>
            <a:ext cx="2446655" cy="188468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02310" y="4108450"/>
            <a:ext cx="2606040" cy="41021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algn="just"/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自研测力台单片机</a:t>
            </a:r>
            <a:endParaRPr lang="zh-CN" altLang="en-US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2853055" y="2748280"/>
            <a:ext cx="1454785" cy="571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938145" y="2259330"/>
            <a:ext cx="1468755" cy="41021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algn="just"/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USB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串口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连接</a:t>
            </a:r>
            <a:endParaRPr lang="zh-CN" altLang="en-US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029585" y="2849880"/>
            <a:ext cx="1468755" cy="41021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algn="just"/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蓝牙连接</a:t>
            </a:r>
            <a:endParaRPr lang="zh-CN" altLang="en-US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14020" y="802640"/>
            <a:ext cx="3202305" cy="45402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marL="285750" indent="-285750" algn="just">
              <a:buFont typeface="Wingdings" panose="05000000000000000000" charset="0"/>
              <a:buChar char="l"/>
            </a:pPr>
            <a:r>
              <a:rPr lang="zh-CN" altLang="en-US" b="1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数据流</a:t>
            </a:r>
            <a:endParaRPr lang="zh-CN" altLang="en-US" b="1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33" name="图片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21810" y="1468120"/>
            <a:ext cx="3472815" cy="256603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4406900" y="4166870"/>
            <a:ext cx="4025265" cy="41021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algn="just"/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设备串口接收、</a:t>
            </a:r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Qt SerialPort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模块</a:t>
            </a:r>
            <a:endParaRPr lang="zh-CN" altLang="en-US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7748270" y="2753995"/>
            <a:ext cx="1454785" cy="571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922260" y="2259330"/>
            <a:ext cx="1468755" cy="41021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algn="just"/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粘包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处理</a:t>
            </a:r>
            <a:endParaRPr lang="zh-CN" altLang="en-US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922260" y="2844165"/>
            <a:ext cx="1468755" cy="41021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algn="just"/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数据解析</a:t>
            </a:r>
            <a:endParaRPr lang="zh-CN" altLang="en-US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38" name="图片 3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216390" y="2009775"/>
            <a:ext cx="2883535" cy="153606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8870315" y="3937000"/>
            <a:ext cx="4025265" cy="41021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algn="just"/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数据的实时显示，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并保存为</a:t>
            </a:r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csv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文件</a:t>
            </a:r>
            <a:endParaRPr lang="zh-CN" altLang="en-US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37565" y="5118735"/>
            <a:ext cx="837882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700" b="1">
                <a:latin typeface="等线 Light" panose="02010600030101010101" charset="-122"/>
                <a:ea typeface="宋体" panose="02010600030101010101" pitchFamily="2" charset="-122"/>
              </a:rPr>
              <a:t>硬件需求</a:t>
            </a:r>
            <a:r>
              <a:rPr lang="en-US" altLang="zh-CN" sz="2700" b="1">
                <a:latin typeface="等线 Light" panose="02010600030101010101" charset="-122"/>
                <a:ea typeface="宋体" panose="02010600030101010101" pitchFamily="2" charset="-122"/>
              </a:rPr>
              <a:t>           </a:t>
            </a:r>
            <a:r>
              <a:rPr lang="zh-CN" b="0">
                <a:ea typeface="等线" panose="02010600030101010101" charset="-122"/>
              </a:rPr>
              <a:t>自研测力台</a:t>
            </a:r>
            <a:r>
              <a:rPr lang="en-US" b="0">
                <a:latin typeface="等线" panose="02010600030101010101" charset="-122"/>
                <a:cs typeface="Times New Roman" panose="02020603050405020304" charset="0"/>
              </a:rPr>
              <a:t> </a:t>
            </a:r>
            <a:r>
              <a:rPr lang="en-US" b="0">
                <a:latin typeface="等线" panose="02010600030101010101" charset="-122"/>
              </a:rPr>
              <a:t>+</a:t>
            </a:r>
            <a:r>
              <a:rPr lang="en-US" b="0">
                <a:latin typeface="等线" panose="02010600030101010101" charset="-122"/>
                <a:cs typeface="Times New Roman" panose="02020603050405020304" charset="0"/>
              </a:rPr>
              <a:t> </a:t>
            </a:r>
            <a:r>
              <a:rPr lang="zh-CN" b="0">
                <a:ea typeface="等线" panose="02010600030101010101" charset="-122"/>
              </a:rPr>
              <a:t>Windows操作系统平板电脑或笔记本电脑</a:t>
            </a:r>
            <a:r>
              <a:rPr lang="en-US" sz="2700" b="1">
                <a:latin typeface="等线 Light" panose="02010600030101010101" charset="-122"/>
                <a:ea typeface="宋体" panose="02010600030101010101" pitchFamily="2" charset="-122"/>
              </a:rPr>
              <a:t></a:t>
            </a:r>
            <a:r>
              <a:rPr lang="zh-CN" sz="2700" b="1">
                <a:latin typeface="等线 Light" panose="02010600030101010101" charset="-122"/>
                <a:ea typeface="宋体" panose="02010600030101010101" pitchFamily="2" charset="-122"/>
              </a:rPr>
              <a:t>系统接口需求</a:t>
            </a:r>
            <a:r>
              <a:rPr lang="en-US" altLang="zh-CN" sz="2700" b="1">
                <a:latin typeface="等线 Light" panose="02010600030101010101" charset="-122"/>
                <a:ea typeface="宋体" panose="02010600030101010101" pitchFamily="2" charset="-122"/>
              </a:rPr>
              <a:t>    </a:t>
            </a:r>
            <a:r>
              <a:rPr lang="zh-CN" b="0">
                <a:ea typeface="等线" panose="02010600030101010101" charset="-122"/>
              </a:rPr>
              <a:t>U</a:t>
            </a:r>
            <a:r>
              <a:rPr lang="en-US" altLang="zh-CN" b="0">
                <a:ea typeface="等线" panose="02010600030101010101" charset="-122"/>
              </a:rPr>
              <a:t>SB</a:t>
            </a:r>
            <a:r>
              <a:rPr lang="zh-CN" b="0">
                <a:ea typeface="等线" panose="02010600030101010101" charset="-122"/>
              </a:rPr>
              <a:t>串口连接或蓝牙连接</a:t>
            </a:r>
            <a:endParaRPr lang="zh-CN" altLang="en-US" b="0"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274955" y="144780"/>
            <a:ext cx="5821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2.2 </a:t>
            </a:r>
            <a:r>
              <a:rPr lang="zh-CN" altLang="en-US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数据接收与解析</a:t>
            </a:r>
            <a:endParaRPr lang="zh-CN" altLang="en-US" sz="2800">
              <a:solidFill>
                <a:srgbClr val="01B0B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711200" y="609600"/>
            <a:ext cx="3202305" cy="45402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marL="285750" indent="-285750" algn="just">
              <a:buFont typeface="Wingdings" panose="05000000000000000000" charset="0"/>
              <a:buChar char="l"/>
            </a:pPr>
            <a:r>
              <a:rPr lang="zh-CN" altLang="en-US" b="1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数据接收与解析</a:t>
            </a:r>
            <a:endParaRPr lang="zh-CN" altLang="en-US" b="1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1705" y="972185"/>
            <a:ext cx="9679305" cy="194818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algn="just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操作串口流程：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步骤一：设置串口参数，如：波特率，数据位，奇偶校验，停止位，数据流控制等。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步骤二：选择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并打开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串口，如windows下的串口1为“com1”，Linux下为“ttyS0”等。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步骤三：读或写串口。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步骤四：关闭串口。</a:t>
            </a:r>
            <a:endParaRPr lang="zh-CN" altLang="en-US" sz="1600" kern="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8015" y="2295525"/>
            <a:ext cx="8202930" cy="12109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69305" y="3561715"/>
            <a:ext cx="5571490" cy="184912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28015" y="3729990"/>
            <a:ext cx="4547235" cy="252095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algn="just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数据解析流程：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457200" algn="just"/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定时器每</a:t>
            </a:r>
            <a:r>
              <a:rPr lang="en-US" altLang="zh-CN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100ms</a:t>
            </a:r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读取一次串口</a:t>
            </a:r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缓存</a:t>
            </a:r>
            <a:endParaRPr lang="zh-CN" altLang="en-US" sz="1600" kern="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457200" algn="just"/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参照力传感器数据帧格式，进行</a:t>
            </a:r>
            <a:r>
              <a:rPr lang="zh-CN" altLang="en-US" sz="1600" b="1" kern="1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粘包</a:t>
            </a:r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处理</a:t>
            </a:r>
            <a:endParaRPr lang="zh-CN" altLang="en-US" sz="1600" kern="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457200" algn="just"/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定时器每</a:t>
            </a:r>
            <a:r>
              <a:rPr lang="en-US" altLang="zh-CN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10ms</a:t>
            </a:r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解析一次读取的</a:t>
            </a:r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</a:t>
            </a:r>
            <a:endParaRPr lang="zh-CN" altLang="en-US" sz="1600" kern="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457200" algn="just"/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实时显示，每</a:t>
            </a:r>
            <a:r>
              <a:rPr lang="en-US" altLang="zh-CN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20ms</a:t>
            </a:r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显示一次解析出的</a:t>
            </a:r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数值</a:t>
            </a:r>
            <a:endParaRPr lang="zh-CN" altLang="en-US" sz="1600" kern="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457200" algn="just"/>
            <a:endParaRPr lang="zh-CN" altLang="en-US" sz="1600" kern="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just"/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时间戳解析：将</a:t>
            </a:r>
            <a:r>
              <a:rPr lang="en-US" altLang="zh-CN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16</a:t>
            </a:r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进制数转化为</a:t>
            </a:r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十进制。</a:t>
            </a:r>
            <a:endParaRPr lang="zh-CN" altLang="en-US" sz="1600" kern="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just"/>
            <a:endParaRPr lang="zh-CN" altLang="en-US" sz="1600" kern="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just"/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力值解析：</a:t>
            </a:r>
            <a:r>
              <a:rPr lang="en-US" altLang="zh-CN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16</a:t>
            </a:r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进制转化为</a:t>
            </a:r>
            <a:r>
              <a:rPr lang="en-US" altLang="zh-CN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</a:t>
            </a:r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进制，解算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八个传感器的电压值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将每两个字节转换为十进制，再除以2^15乘10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），电压与力的线性特征转换。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just"/>
            <a:endParaRPr lang="zh-CN" altLang="en-US" sz="1600" kern="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058025" y="5466080"/>
            <a:ext cx="2045970" cy="13531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274955" y="144780"/>
            <a:ext cx="5821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2.2 </a:t>
            </a:r>
            <a:r>
              <a:rPr lang="zh-CN" altLang="en-US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数据接收与解析</a:t>
            </a:r>
            <a:endParaRPr lang="zh-CN" altLang="en-US" sz="2800">
              <a:solidFill>
                <a:srgbClr val="01B0B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414020" y="609600"/>
            <a:ext cx="3202305" cy="45402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marL="285750" indent="-285750" algn="just">
              <a:buFont typeface="Wingdings" panose="05000000000000000000" charset="0"/>
              <a:buChar char="l"/>
            </a:pPr>
            <a:r>
              <a:rPr lang="zh-CN" altLang="en-US" b="1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粘包处理</a:t>
            </a:r>
            <a:endParaRPr lang="zh-CN" altLang="en-US" b="1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9300" y="965200"/>
            <a:ext cx="10017125" cy="102298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粘包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现象：</a:t>
            </a:r>
            <a:endParaRPr lang="zh-CN" altLang="en-US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indent="457200" algn="just"/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下位机每</a:t>
            </a:r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10ms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发送</a:t>
            </a:r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240bytes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的数据包至上位机（其中包含</a:t>
            </a:r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24bytes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为一帧的数据帧共</a:t>
            </a:r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10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帧），但是在上位机定时器读取时（尤其是在</a:t>
            </a:r>
            <a:r>
              <a:rPr lang="en-US" altLang="zh-CN" sz="1600" b="1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1000Hz</a:t>
            </a:r>
            <a:r>
              <a:rPr lang="zh-CN" altLang="en-US" sz="1600" b="1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采样率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时）。</a:t>
            </a:r>
            <a:r>
              <a:rPr lang="zh-CN" altLang="en-US" sz="1600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在一个数据包的末尾帧，经常断开若干字节，至下一次定时器读取时才能读取到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。如下图所示：（</a:t>
            </a:r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*********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表示读取一个数据包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结束）</a:t>
            </a:r>
            <a:endParaRPr lang="zh-CN" altLang="en-US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58321"/>
          <a:stretch>
            <a:fillRect/>
          </a:stretch>
        </p:blipFill>
        <p:spPr>
          <a:xfrm>
            <a:off x="977265" y="2153920"/>
            <a:ext cx="8715375" cy="121983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008380" y="2712085"/>
            <a:ext cx="4455160" cy="3352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49300" y="3469640"/>
            <a:ext cx="10193020" cy="102298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粘包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处理：</a:t>
            </a:r>
            <a:endParaRPr lang="zh-CN" altLang="en-US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indent="457200" algn="just"/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定时器每</a:t>
            </a:r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100ms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读取一个数据包后，从后往前查找第一个</a:t>
            </a:r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0xAA AA EE EE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，分开末尾粘包的数据，将粘包的数据留存和下一个数据包拼接，并传出不粘包的数据进行解析。（目前粘包处理还存在丢数据问题正在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排查）</a:t>
            </a:r>
            <a:endParaRPr lang="zh-CN" altLang="en-US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indent="457200" algn="just"/>
            <a:endParaRPr lang="zh-CN" altLang="en-US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93240" y="4334510"/>
            <a:ext cx="7218680" cy="23279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7885" y="1595755"/>
            <a:ext cx="3021965" cy="403987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74955" y="144780"/>
            <a:ext cx="5821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2.3 </a:t>
            </a:r>
            <a:r>
              <a:rPr lang="zh-CN" altLang="en-US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数据保存与</a:t>
            </a:r>
            <a:r>
              <a:rPr lang="zh-CN" altLang="en-US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显示</a:t>
            </a:r>
            <a:endParaRPr lang="zh-CN" altLang="en-US" sz="2800">
              <a:solidFill>
                <a:srgbClr val="01B0B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89295" y="2120265"/>
            <a:ext cx="4912995" cy="26168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650" y="959485"/>
            <a:ext cx="3662680" cy="37782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algn="just"/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每解析一帧数据，写入</a:t>
            </a:r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csv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文档中。</a:t>
            </a:r>
            <a:endParaRPr lang="zh-CN" altLang="en-US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21375" y="959485"/>
            <a:ext cx="5671185" cy="63690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algn="just"/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每20ms显示一次解析的数值（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全局变量）</a:t>
            </a:r>
            <a:endParaRPr lang="zh-CN" altLang="en-US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just"/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使帧率保持在24以上</a:t>
            </a:r>
            <a:endParaRPr lang="zh-CN" altLang="en-US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  <a:p>
            <a:pPr algn="ctr"/>
            <a:endParaRPr lang="zh-CN" altLang="en-US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 flipH="1">
            <a:off x="9531058" y="4021540"/>
            <a:ext cx="1284715" cy="938664"/>
            <a:chOff x="-4" y="0"/>
            <a:chExt cx="594" cy="434"/>
          </a:xfrm>
          <a:solidFill>
            <a:srgbClr val="FECE02"/>
          </a:solidFill>
        </p:grpSpPr>
        <p:sp>
          <p:nvSpPr>
            <p:cNvPr id="11" name="Freeform 5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-4" y="0"/>
              <a:ext cx="509" cy="434"/>
            </a:xfrm>
            <a:custGeom>
              <a:avLst/>
              <a:gdLst>
                <a:gd name="T0" fmla="*/ 238 w 252"/>
                <a:gd name="T1" fmla="*/ 18 h 214"/>
                <a:gd name="T2" fmla="*/ 158 w 252"/>
                <a:gd name="T3" fmla="*/ 0 h 214"/>
                <a:gd name="T4" fmla="*/ 150 w 252"/>
                <a:gd name="T5" fmla="*/ 2 h 214"/>
                <a:gd name="T6" fmla="*/ 10 w 252"/>
                <a:gd name="T7" fmla="*/ 90 h 214"/>
                <a:gd name="T8" fmla="*/ 5 w 252"/>
                <a:gd name="T9" fmla="*/ 111 h 214"/>
                <a:gd name="T10" fmla="*/ 64 w 252"/>
                <a:gd name="T11" fmla="*/ 205 h 214"/>
                <a:gd name="T12" fmla="*/ 85 w 252"/>
                <a:gd name="T13" fmla="*/ 210 h 214"/>
                <a:gd name="T14" fmla="*/ 225 w 252"/>
                <a:gd name="T15" fmla="*/ 122 h 214"/>
                <a:gd name="T16" fmla="*/ 230 w 252"/>
                <a:gd name="T17" fmla="*/ 114 h 214"/>
                <a:gd name="T18" fmla="*/ 250 w 252"/>
                <a:gd name="T19" fmla="*/ 36 h 214"/>
                <a:gd name="T20" fmla="*/ 238 w 252"/>
                <a:gd name="T21" fmla="*/ 18 h 214"/>
                <a:gd name="T22" fmla="*/ 221 w 252"/>
                <a:gd name="T23" fmla="*/ 59 h 214"/>
                <a:gd name="T24" fmla="*/ 199 w 252"/>
                <a:gd name="T25" fmla="*/ 54 h 214"/>
                <a:gd name="T26" fmla="*/ 204 w 252"/>
                <a:gd name="T27" fmla="*/ 32 h 214"/>
                <a:gd name="T28" fmla="*/ 226 w 252"/>
                <a:gd name="T29" fmla="*/ 37 h 214"/>
                <a:gd name="T30" fmla="*/ 221 w 252"/>
                <a:gd name="T31" fmla="*/ 5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2" h="214">
                  <a:moveTo>
                    <a:pt x="238" y="18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56" y="0"/>
                    <a:pt x="152" y="0"/>
                    <a:pt x="150" y="2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2" y="94"/>
                    <a:pt x="0" y="104"/>
                    <a:pt x="5" y="111"/>
                  </a:cubicBezTo>
                  <a:cubicBezTo>
                    <a:pt x="64" y="205"/>
                    <a:pt x="64" y="205"/>
                    <a:pt x="64" y="205"/>
                  </a:cubicBezTo>
                  <a:cubicBezTo>
                    <a:pt x="68" y="212"/>
                    <a:pt x="78" y="214"/>
                    <a:pt x="85" y="210"/>
                  </a:cubicBezTo>
                  <a:cubicBezTo>
                    <a:pt x="225" y="122"/>
                    <a:pt x="225" y="122"/>
                    <a:pt x="225" y="122"/>
                  </a:cubicBezTo>
                  <a:cubicBezTo>
                    <a:pt x="228" y="120"/>
                    <a:pt x="230" y="117"/>
                    <a:pt x="230" y="114"/>
                  </a:cubicBezTo>
                  <a:cubicBezTo>
                    <a:pt x="250" y="36"/>
                    <a:pt x="250" y="36"/>
                    <a:pt x="250" y="36"/>
                  </a:cubicBezTo>
                  <a:cubicBezTo>
                    <a:pt x="252" y="28"/>
                    <a:pt x="247" y="20"/>
                    <a:pt x="238" y="18"/>
                  </a:cubicBezTo>
                  <a:close/>
                  <a:moveTo>
                    <a:pt x="221" y="59"/>
                  </a:moveTo>
                  <a:cubicBezTo>
                    <a:pt x="214" y="64"/>
                    <a:pt x="204" y="62"/>
                    <a:pt x="199" y="54"/>
                  </a:cubicBezTo>
                  <a:cubicBezTo>
                    <a:pt x="194" y="47"/>
                    <a:pt x="196" y="37"/>
                    <a:pt x="204" y="32"/>
                  </a:cubicBezTo>
                  <a:cubicBezTo>
                    <a:pt x="211" y="28"/>
                    <a:pt x="221" y="30"/>
                    <a:pt x="226" y="37"/>
                  </a:cubicBezTo>
                  <a:cubicBezTo>
                    <a:pt x="230" y="45"/>
                    <a:pt x="228" y="55"/>
                    <a:pt x="221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465" y="45"/>
              <a:ext cx="125" cy="138"/>
            </a:xfrm>
            <a:custGeom>
              <a:avLst/>
              <a:gdLst>
                <a:gd name="T0" fmla="*/ 40 w 62"/>
                <a:gd name="T1" fmla="*/ 68 h 68"/>
                <a:gd name="T2" fmla="*/ 36 w 62"/>
                <a:gd name="T3" fmla="*/ 68 h 68"/>
                <a:gd name="T4" fmla="*/ 1 w 62"/>
                <a:gd name="T5" fmla="*/ 4 h 68"/>
                <a:gd name="T6" fmla="*/ 0 w 62"/>
                <a:gd name="T7" fmla="*/ 0 h 68"/>
                <a:gd name="T8" fmla="*/ 4 w 62"/>
                <a:gd name="T9" fmla="*/ 2 h 68"/>
                <a:gd name="T10" fmla="*/ 60 w 62"/>
                <a:gd name="T11" fmla="*/ 44 h 68"/>
                <a:gd name="T12" fmla="*/ 56 w 62"/>
                <a:gd name="T13" fmla="*/ 59 h 68"/>
                <a:gd name="T14" fmla="*/ 40 w 62"/>
                <a:gd name="T15" fmla="*/ 68 h 68"/>
                <a:gd name="T16" fmla="*/ 6 w 62"/>
                <a:gd name="T17" fmla="*/ 7 h 68"/>
                <a:gd name="T18" fmla="*/ 37 w 62"/>
                <a:gd name="T19" fmla="*/ 64 h 68"/>
                <a:gd name="T20" fmla="*/ 53 w 62"/>
                <a:gd name="T21" fmla="*/ 57 h 68"/>
                <a:gd name="T22" fmla="*/ 56 w 62"/>
                <a:gd name="T23" fmla="*/ 45 h 68"/>
                <a:gd name="T24" fmla="*/ 6 w 62"/>
                <a:gd name="T25" fmla="*/ 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8">
                  <a:moveTo>
                    <a:pt x="40" y="68"/>
                  </a:moveTo>
                  <a:cubicBezTo>
                    <a:pt x="39" y="68"/>
                    <a:pt x="37" y="68"/>
                    <a:pt x="36" y="68"/>
                  </a:cubicBezTo>
                  <a:cubicBezTo>
                    <a:pt x="14" y="62"/>
                    <a:pt x="2" y="6"/>
                    <a:pt x="1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8" y="10"/>
                    <a:pt x="56" y="27"/>
                    <a:pt x="60" y="44"/>
                  </a:cubicBezTo>
                  <a:cubicBezTo>
                    <a:pt x="62" y="49"/>
                    <a:pt x="60" y="54"/>
                    <a:pt x="56" y="59"/>
                  </a:cubicBezTo>
                  <a:cubicBezTo>
                    <a:pt x="51" y="65"/>
                    <a:pt x="46" y="68"/>
                    <a:pt x="40" y="68"/>
                  </a:cubicBezTo>
                  <a:close/>
                  <a:moveTo>
                    <a:pt x="6" y="7"/>
                  </a:moveTo>
                  <a:cubicBezTo>
                    <a:pt x="9" y="19"/>
                    <a:pt x="20" y="60"/>
                    <a:pt x="37" y="64"/>
                  </a:cubicBezTo>
                  <a:cubicBezTo>
                    <a:pt x="42" y="65"/>
                    <a:pt x="48" y="63"/>
                    <a:pt x="53" y="57"/>
                  </a:cubicBezTo>
                  <a:cubicBezTo>
                    <a:pt x="56" y="53"/>
                    <a:pt x="57" y="50"/>
                    <a:pt x="56" y="45"/>
                  </a:cubicBezTo>
                  <a:cubicBezTo>
                    <a:pt x="53" y="32"/>
                    <a:pt x="32" y="1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177925" y="2795270"/>
            <a:ext cx="9540875" cy="1226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5400">
                <a:solidFill>
                  <a:srgbClr val="01B0B3"/>
                </a:solidFill>
                <a:latin typeface="Berlin Sans FB Demi" panose="020E0802020502020306" charset="0"/>
                <a:cs typeface="Berlin Sans FB Demi" panose="020E0802020502020306" charset="0"/>
              </a:rPr>
              <a:t>3 </a:t>
            </a:r>
            <a:r>
              <a:rPr lang="zh-CN" altLang="en-US" sz="5400">
                <a:solidFill>
                  <a:srgbClr val="01B0B3"/>
                </a:solidFill>
                <a:latin typeface="Berlin Sans FB Demi" panose="020E0802020502020306" charset="0"/>
                <a:cs typeface="Berlin Sans FB Demi" panose="020E0802020502020306" charset="0"/>
              </a:rPr>
              <a:t>软件指标选取与</a:t>
            </a:r>
            <a:r>
              <a:rPr lang="zh-CN" altLang="en-US" sz="5400">
                <a:solidFill>
                  <a:srgbClr val="01B0B3"/>
                </a:solidFill>
                <a:latin typeface="Berlin Sans FB Demi" panose="020E0802020502020306" charset="0"/>
                <a:cs typeface="Berlin Sans FB Demi" panose="020E0802020502020306" charset="0"/>
              </a:rPr>
              <a:t>计算</a:t>
            </a:r>
            <a:endParaRPr lang="zh-CN" altLang="en-US" sz="5400">
              <a:solidFill>
                <a:srgbClr val="01B0B3"/>
              </a:solidFill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 bwMode="auto">
          <a:xfrm>
            <a:off x="1315859" y="2017996"/>
            <a:ext cx="1063827" cy="777274"/>
            <a:chOff x="-4" y="0"/>
            <a:chExt cx="594" cy="434"/>
          </a:xfrm>
          <a:solidFill>
            <a:srgbClr val="FECE02"/>
          </a:solidFill>
        </p:grpSpPr>
        <p:sp>
          <p:nvSpPr>
            <p:cNvPr id="28" name="Freeform 5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-4" y="0"/>
              <a:ext cx="509" cy="434"/>
            </a:xfrm>
            <a:custGeom>
              <a:avLst/>
              <a:gdLst>
                <a:gd name="T0" fmla="*/ 238 w 252"/>
                <a:gd name="T1" fmla="*/ 18 h 214"/>
                <a:gd name="T2" fmla="*/ 158 w 252"/>
                <a:gd name="T3" fmla="*/ 0 h 214"/>
                <a:gd name="T4" fmla="*/ 150 w 252"/>
                <a:gd name="T5" fmla="*/ 2 h 214"/>
                <a:gd name="T6" fmla="*/ 10 w 252"/>
                <a:gd name="T7" fmla="*/ 90 h 214"/>
                <a:gd name="T8" fmla="*/ 5 w 252"/>
                <a:gd name="T9" fmla="*/ 111 h 214"/>
                <a:gd name="T10" fmla="*/ 64 w 252"/>
                <a:gd name="T11" fmla="*/ 205 h 214"/>
                <a:gd name="T12" fmla="*/ 85 w 252"/>
                <a:gd name="T13" fmla="*/ 210 h 214"/>
                <a:gd name="T14" fmla="*/ 225 w 252"/>
                <a:gd name="T15" fmla="*/ 122 h 214"/>
                <a:gd name="T16" fmla="*/ 230 w 252"/>
                <a:gd name="T17" fmla="*/ 114 h 214"/>
                <a:gd name="T18" fmla="*/ 250 w 252"/>
                <a:gd name="T19" fmla="*/ 36 h 214"/>
                <a:gd name="T20" fmla="*/ 238 w 252"/>
                <a:gd name="T21" fmla="*/ 18 h 214"/>
                <a:gd name="T22" fmla="*/ 221 w 252"/>
                <a:gd name="T23" fmla="*/ 59 h 214"/>
                <a:gd name="T24" fmla="*/ 199 w 252"/>
                <a:gd name="T25" fmla="*/ 54 h 214"/>
                <a:gd name="T26" fmla="*/ 204 w 252"/>
                <a:gd name="T27" fmla="*/ 32 h 214"/>
                <a:gd name="T28" fmla="*/ 226 w 252"/>
                <a:gd name="T29" fmla="*/ 37 h 214"/>
                <a:gd name="T30" fmla="*/ 221 w 252"/>
                <a:gd name="T31" fmla="*/ 5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2" h="214">
                  <a:moveTo>
                    <a:pt x="238" y="18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56" y="0"/>
                    <a:pt x="152" y="0"/>
                    <a:pt x="150" y="2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2" y="94"/>
                    <a:pt x="0" y="104"/>
                    <a:pt x="5" y="111"/>
                  </a:cubicBezTo>
                  <a:cubicBezTo>
                    <a:pt x="64" y="205"/>
                    <a:pt x="64" y="205"/>
                    <a:pt x="64" y="205"/>
                  </a:cubicBezTo>
                  <a:cubicBezTo>
                    <a:pt x="68" y="212"/>
                    <a:pt x="78" y="214"/>
                    <a:pt x="85" y="210"/>
                  </a:cubicBezTo>
                  <a:cubicBezTo>
                    <a:pt x="225" y="122"/>
                    <a:pt x="225" y="122"/>
                    <a:pt x="225" y="122"/>
                  </a:cubicBezTo>
                  <a:cubicBezTo>
                    <a:pt x="228" y="120"/>
                    <a:pt x="230" y="117"/>
                    <a:pt x="230" y="114"/>
                  </a:cubicBezTo>
                  <a:cubicBezTo>
                    <a:pt x="250" y="36"/>
                    <a:pt x="250" y="36"/>
                    <a:pt x="250" y="36"/>
                  </a:cubicBezTo>
                  <a:cubicBezTo>
                    <a:pt x="252" y="28"/>
                    <a:pt x="247" y="20"/>
                    <a:pt x="238" y="18"/>
                  </a:cubicBezTo>
                  <a:close/>
                  <a:moveTo>
                    <a:pt x="221" y="59"/>
                  </a:moveTo>
                  <a:cubicBezTo>
                    <a:pt x="214" y="64"/>
                    <a:pt x="204" y="62"/>
                    <a:pt x="199" y="54"/>
                  </a:cubicBezTo>
                  <a:cubicBezTo>
                    <a:pt x="194" y="47"/>
                    <a:pt x="196" y="37"/>
                    <a:pt x="204" y="32"/>
                  </a:cubicBezTo>
                  <a:cubicBezTo>
                    <a:pt x="211" y="28"/>
                    <a:pt x="221" y="30"/>
                    <a:pt x="226" y="37"/>
                  </a:cubicBezTo>
                  <a:cubicBezTo>
                    <a:pt x="230" y="45"/>
                    <a:pt x="228" y="55"/>
                    <a:pt x="221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465" y="45"/>
              <a:ext cx="125" cy="138"/>
            </a:xfrm>
            <a:custGeom>
              <a:avLst/>
              <a:gdLst>
                <a:gd name="T0" fmla="*/ 40 w 62"/>
                <a:gd name="T1" fmla="*/ 68 h 68"/>
                <a:gd name="T2" fmla="*/ 36 w 62"/>
                <a:gd name="T3" fmla="*/ 68 h 68"/>
                <a:gd name="T4" fmla="*/ 1 w 62"/>
                <a:gd name="T5" fmla="*/ 4 h 68"/>
                <a:gd name="T6" fmla="*/ 0 w 62"/>
                <a:gd name="T7" fmla="*/ 0 h 68"/>
                <a:gd name="T8" fmla="*/ 4 w 62"/>
                <a:gd name="T9" fmla="*/ 2 h 68"/>
                <a:gd name="T10" fmla="*/ 60 w 62"/>
                <a:gd name="T11" fmla="*/ 44 h 68"/>
                <a:gd name="T12" fmla="*/ 56 w 62"/>
                <a:gd name="T13" fmla="*/ 59 h 68"/>
                <a:gd name="T14" fmla="*/ 40 w 62"/>
                <a:gd name="T15" fmla="*/ 68 h 68"/>
                <a:gd name="T16" fmla="*/ 6 w 62"/>
                <a:gd name="T17" fmla="*/ 7 h 68"/>
                <a:gd name="T18" fmla="*/ 37 w 62"/>
                <a:gd name="T19" fmla="*/ 64 h 68"/>
                <a:gd name="T20" fmla="*/ 53 w 62"/>
                <a:gd name="T21" fmla="*/ 57 h 68"/>
                <a:gd name="T22" fmla="*/ 56 w 62"/>
                <a:gd name="T23" fmla="*/ 45 h 68"/>
                <a:gd name="T24" fmla="*/ 6 w 62"/>
                <a:gd name="T25" fmla="*/ 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8">
                  <a:moveTo>
                    <a:pt x="40" y="68"/>
                  </a:moveTo>
                  <a:cubicBezTo>
                    <a:pt x="39" y="68"/>
                    <a:pt x="37" y="68"/>
                    <a:pt x="36" y="68"/>
                  </a:cubicBezTo>
                  <a:cubicBezTo>
                    <a:pt x="14" y="62"/>
                    <a:pt x="2" y="6"/>
                    <a:pt x="1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8" y="10"/>
                    <a:pt x="56" y="27"/>
                    <a:pt x="60" y="44"/>
                  </a:cubicBezTo>
                  <a:cubicBezTo>
                    <a:pt x="62" y="49"/>
                    <a:pt x="60" y="54"/>
                    <a:pt x="56" y="59"/>
                  </a:cubicBezTo>
                  <a:cubicBezTo>
                    <a:pt x="51" y="65"/>
                    <a:pt x="46" y="68"/>
                    <a:pt x="40" y="68"/>
                  </a:cubicBezTo>
                  <a:close/>
                  <a:moveTo>
                    <a:pt x="6" y="7"/>
                  </a:moveTo>
                  <a:cubicBezTo>
                    <a:pt x="9" y="19"/>
                    <a:pt x="20" y="60"/>
                    <a:pt x="37" y="64"/>
                  </a:cubicBezTo>
                  <a:cubicBezTo>
                    <a:pt x="42" y="65"/>
                    <a:pt x="48" y="63"/>
                    <a:pt x="53" y="57"/>
                  </a:cubicBezTo>
                  <a:cubicBezTo>
                    <a:pt x="56" y="53"/>
                    <a:pt x="57" y="50"/>
                    <a:pt x="56" y="45"/>
                  </a:cubicBezTo>
                  <a:cubicBezTo>
                    <a:pt x="53" y="32"/>
                    <a:pt x="32" y="1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74955" y="144780"/>
            <a:ext cx="5821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3.1 </a:t>
            </a:r>
            <a:r>
              <a:rPr lang="zh-CN" altLang="en-US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指标</a:t>
            </a:r>
            <a:r>
              <a:rPr lang="zh-CN" altLang="en-US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概述</a:t>
            </a:r>
            <a:endParaRPr lang="zh-CN" altLang="en-US" sz="2800">
              <a:solidFill>
                <a:srgbClr val="01B0B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8041640" y="1038134"/>
            <a:ext cx="3251200" cy="24263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000" b="1" dirty="0"/>
              <a:t>等长测试</a:t>
            </a:r>
            <a:endParaRPr lang="en-US" altLang="zh-CN" sz="2000" b="1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/>
              <a:t>Isometric Mid-thigh pull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/>
              <a:t>Isometric squat hold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/>
              <a:t>Isometric test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/>
              <a:t>Shoulder ISO-ITY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/>
              <a:t>Single Limb isometric test</a:t>
            </a:r>
            <a:endParaRPr lang="en-US" altLang="zh-CN" dirty="0"/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434340" y="1036578"/>
            <a:ext cx="3877733" cy="450379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000" b="1" dirty="0"/>
              <a:t>跳跃类测试</a:t>
            </a:r>
            <a:endParaRPr lang="en-US" altLang="zh-CN" sz="2000" b="1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 err="1"/>
              <a:t>Abalakov</a:t>
            </a:r>
            <a:r>
              <a:rPr lang="en-US" altLang="zh-CN" dirty="0"/>
              <a:t> jump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kern="100" dirty="0">
                <a:effectLst/>
                <a:ea typeface="等线" panose="02010600030101010101" charset="-122"/>
              </a:rPr>
              <a:t>Countermovement jump</a:t>
            </a:r>
            <a:endParaRPr lang="zh-CN" altLang="zh-CN" kern="100" dirty="0">
              <a:effectLst/>
              <a:ea typeface="等线" panose="02010600030101010101" charset="-122"/>
            </a:endParaRP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en-US" altLang="zh-CN" kern="100" dirty="0">
                <a:effectLst/>
                <a:ea typeface="等线" panose="02010600030101010101" charset="-122"/>
                <a:cs typeface="Times New Roman" panose="02020603050405020304" charset="0"/>
              </a:rPr>
              <a:t>Countermovement jump-loaded</a:t>
            </a:r>
            <a:endParaRPr lang="zh-CN" altLang="zh-CN" kern="100" dirty="0">
              <a:effectLst/>
              <a:ea typeface="等线" panose="02010600030101010101" charset="-122"/>
              <a:cs typeface="Times New Roman" panose="02020603050405020304" charset="0"/>
            </a:endParaRP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en-US" altLang="zh-CN" kern="100" dirty="0">
                <a:effectLst/>
                <a:ea typeface="等线" panose="02010600030101010101" charset="-122"/>
                <a:cs typeface="Times New Roman" panose="02020603050405020304" charset="0"/>
              </a:rPr>
              <a:t>Single leg jump</a:t>
            </a:r>
            <a:endParaRPr lang="zh-CN" altLang="zh-CN" kern="100" dirty="0">
              <a:effectLst/>
              <a:ea typeface="等线" panose="02010600030101010101" charset="-122"/>
              <a:cs typeface="Times New Roman" panose="02020603050405020304" charset="0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effectLst/>
                <a:ea typeface="宋体" panose="02010600030101010101" pitchFamily="2" charset="-122"/>
                <a:cs typeface="Times New Roman" panose="02020603050405020304" charset="0"/>
              </a:rPr>
              <a:t>Squat jump</a:t>
            </a:r>
            <a:endParaRPr lang="en-US" altLang="zh-CN" dirty="0">
              <a:effectLst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effectLst/>
                <a:ea typeface="宋体" panose="02010600030101010101" pitchFamily="2" charset="-122"/>
                <a:cs typeface="Times New Roman" panose="02020603050405020304" charset="0"/>
              </a:rPr>
              <a:t>Squat jump-loaded</a:t>
            </a:r>
            <a:endParaRPr lang="en-US" altLang="zh-CN" dirty="0">
              <a:effectLst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/>
              <a:t>Drop jump</a:t>
            </a:r>
            <a:endParaRPr lang="en-US" altLang="zh-CN" dirty="0"/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en-US" altLang="zh-CN" kern="100" dirty="0">
                <a:effectLst/>
                <a:ea typeface="等线" panose="02010600030101010101" charset="-122"/>
                <a:cs typeface="Times New Roman" panose="02020603050405020304" charset="0"/>
              </a:rPr>
              <a:t>Land and hold</a:t>
            </a:r>
            <a:endParaRPr lang="zh-CN" altLang="zh-CN" kern="100" dirty="0">
              <a:effectLst/>
              <a:ea typeface="等线" panose="02010600030101010101" charset="-122"/>
              <a:cs typeface="Times New Roman" panose="02020603050405020304" charset="0"/>
            </a:endParaRP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en-US" altLang="zh-CN" kern="100" dirty="0">
                <a:effectLst/>
                <a:ea typeface="等线" panose="02010600030101010101" charset="-122"/>
                <a:cs typeface="Times New Roman" panose="02020603050405020304" charset="0"/>
              </a:rPr>
              <a:t>Single leg drop jump</a:t>
            </a:r>
            <a:endParaRPr lang="zh-CN" altLang="zh-CN" kern="100" dirty="0">
              <a:effectLst/>
              <a:ea typeface="等线" panose="02010600030101010101" charset="-122"/>
              <a:cs typeface="Times New Roman" panose="02020603050405020304" charset="0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effectLst/>
                <a:ea typeface="宋体" panose="02010600030101010101" pitchFamily="2" charset="-122"/>
                <a:cs typeface="Times New Roman" panose="02020603050405020304" charset="0"/>
              </a:rPr>
              <a:t>Single leg land and hold</a:t>
            </a:r>
            <a:endParaRPr lang="en-US" altLang="zh-CN" dirty="0">
              <a:effectLst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4776682" y="1038134"/>
            <a:ext cx="2800350" cy="159530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000" b="1" dirty="0"/>
              <a:t>重复测试</a:t>
            </a:r>
            <a:endParaRPr lang="en-US" altLang="zh-CN" sz="2000" b="1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/>
              <a:t>Hop and Return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/>
              <a:t>Hop test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/>
              <a:t>Single Leg Hop test</a:t>
            </a:r>
            <a:endParaRPr lang="en-US" altLang="zh-CN" dirty="0"/>
          </a:p>
        </p:txBody>
      </p:sp>
      <p:sp>
        <p:nvSpPr>
          <p:cNvPr id="9" name="圆角矩形 8"/>
          <p:cNvSpPr/>
          <p:nvPr/>
        </p:nvSpPr>
        <p:spPr>
          <a:xfrm>
            <a:off x="204470" y="1860550"/>
            <a:ext cx="3785235" cy="40068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45415" y="3157855"/>
            <a:ext cx="3843655" cy="40259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45415" y="3967480"/>
            <a:ext cx="3844290" cy="36957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74955" y="144780"/>
            <a:ext cx="5821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3.1 </a:t>
            </a:r>
            <a:r>
              <a:rPr lang="zh-CN" altLang="en-US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指标选取</a:t>
            </a:r>
            <a:endParaRPr lang="zh-CN" altLang="en-US" sz="2800">
              <a:solidFill>
                <a:srgbClr val="01B0B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71270" y="1187450"/>
            <a:ext cx="9140825" cy="53327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4515" y="607060"/>
            <a:ext cx="10182225" cy="29654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indent="457200" algn="just"/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以蹲跳（</a:t>
            </a:r>
            <a:r>
              <a:rPr lang="en-US" altLang="zh-CN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Squat junp</a:t>
            </a:r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）为例，对比文档（论文总结）、VALD ForceDecks、</a:t>
            </a:r>
            <a:r>
              <a:rPr lang="en-US" altLang="zh-CN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H</a:t>
            </a:r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awkin</a:t>
            </a:r>
            <a:r>
              <a:rPr lang="en-US" altLang="zh-CN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D</a:t>
            </a:r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ynamics的指标，</a:t>
            </a:r>
            <a:endParaRPr lang="zh-CN" altLang="en-US" sz="1600" kern="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Times New Roman" panose="02020603050405020304"/>
            </a:endParaRPr>
          </a:p>
          <a:p>
            <a:pPr algn="just"/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取共有的若干项为计算指标，包括</a:t>
            </a:r>
            <a:r>
              <a:rPr lang="zh-CN" altLang="en-US" sz="1600" b="1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跳跃高度、飞行时间、起飞初速度、从运动开始到起跳事件、功率</a:t>
            </a:r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等</a:t>
            </a:r>
            <a:r>
              <a:rPr lang="zh-CN" altLang="en-US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指标。</a:t>
            </a:r>
            <a:endParaRPr lang="zh-CN" altLang="en-US" sz="1600" kern="1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74955" y="144780"/>
            <a:ext cx="5821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3.2 </a:t>
            </a:r>
            <a:r>
              <a:rPr lang="zh-CN" altLang="en-US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指标计算和</a:t>
            </a:r>
            <a:r>
              <a:rPr lang="zh-CN" altLang="en-US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对比</a:t>
            </a:r>
            <a:endParaRPr lang="zh-CN" altLang="en-US" sz="2800">
              <a:solidFill>
                <a:srgbClr val="01B0B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74955" y="4805680"/>
            <a:ext cx="11203940" cy="1829435"/>
          </a:xfrm>
          <a:prstGeom prst="rect">
            <a:avLst/>
          </a:prstGeom>
        </p:spPr>
      </p:pic>
      <p:pic>
        <p:nvPicPr>
          <p:cNvPr id="5" name="图片 4" descr="指标1-S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565" y="457200"/>
            <a:ext cx="6663690" cy="35782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4625" y="1127760"/>
            <a:ext cx="4244975" cy="269748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noAutofit/>
          </a:bodyPr>
          <a:p>
            <a:pPr indent="457200" algn="just"/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使用</a:t>
            </a:r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ForceDecks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官网的</a:t>
            </a:r>
            <a:r>
              <a:rPr lang="en-US" altLang="zh-CN" sz="1600" b="1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6</a:t>
            </a:r>
            <a:r>
              <a:rPr lang="zh-CN" altLang="en-US" sz="1600" b="1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次跳跃（</a:t>
            </a:r>
            <a:r>
              <a:rPr lang="en-US" altLang="zh-CN" sz="1600" b="1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trail</a:t>
            </a:r>
            <a:r>
              <a:rPr lang="zh-CN" altLang="en-US" sz="1600" b="1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）数据集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，将</a:t>
            </a:r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ForceDecks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软件的计算结果，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与自研算法进行计算的结果进行对比，改进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算法，减小误差。</a:t>
            </a:r>
            <a:endParaRPr lang="zh-CN" altLang="en-US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just"/>
            <a:endParaRPr lang="zh-CN" altLang="en-US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just"/>
            <a:endParaRPr lang="zh-CN" altLang="en-US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algn="just"/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（目前由三位本科生进行，待添加进项目</a:t>
            </a:r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中）</a:t>
            </a:r>
            <a:endParaRPr lang="zh-CN" altLang="en-US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620395" y="465455"/>
            <a:ext cx="8230870" cy="483108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compatLnSpc="1">
            <a:spAutoFit/>
          </a:bodyPr>
          <a:p>
            <a:pPr algn="just"/>
            <a:r>
              <a:rPr lang="zh-CN" altLang="en-US" sz="6000">
                <a:solidFill>
                  <a:srgbClr val="01B0B3"/>
                </a:solidFill>
                <a:latin typeface="Berlin Sans FB Demi" panose="020E0802020502020306" charset="0"/>
                <a:cs typeface="Berlin Sans FB Demi" panose="020E0802020502020306" charset="0"/>
                <a:sym typeface="+mn-ea"/>
              </a:rPr>
              <a:t>目录</a:t>
            </a:r>
            <a:endParaRPr lang="zh-CN" altLang="en-US" sz="6000">
              <a:solidFill>
                <a:srgbClr val="01B0B3"/>
              </a:solidFill>
              <a:latin typeface="Berlin Sans FB Demi" panose="020E0802020502020306" charset="0"/>
              <a:cs typeface="Berlin Sans FB Demi" panose="020E0802020502020306" charset="0"/>
              <a:sym typeface="+mn-ea"/>
            </a:endParaRPr>
          </a:p>
          <a:p>
            <a:pPr algn="just"/>
            <a:endParaRPr lang="zh-CN" altLang="en-US" sz="4800">
              <a:solidFill>
                <a:srgbClr val="01B0B3"/>
              </a:solidFill>
              <a:latin typeface="Berlin Sans FB Demi" panose="020E0802020502020306" charset="0"/>
              <a:cs typeface="Berlin Sans FB Demi" panose="020E0802020502020306" charset="0"/>
              <a:sym typeface="+mn-ea"/>
            </a:endParaRPr>
          </a:p>
          <a:p>
            <a:pPr marL="1371600" lvl="3" indent="457200" algn="just"/>
            <a:r>
              <a:rPr lang="en-US" altLang="zh-CN" sz="4000">
                <a:solidFill>
                  <a:srgbClr val="01B0B3"/>
                </a:solidFill>
                <a:latin typeface="Berlin Sans FB Demi" panose="020E0802020502020306" charset="0"/>
                <a:cs typeface="Berlin Sans FB Demi" panose="020E0802020502020306" charset="0"/>
                <a:sym typeface="+mn-ea"/>
              </a:rPr>
              <a:t>1 </a:t>
            </a:r>
            <a:r>
              <a:rPr lang="zh-CN" altLang="en-US" sz="4000">
                <a:solidFill>
                  <a:srgbClr val="01B0B3"/>
                </a:solidFill>
                <a:latin typeface="Berlin Sans FB Demi" panose="020E0802020502020306" charset="0"/>
                <a:cs typeface="Berlin Sans FB Demi" panose="020E0802020502020306" charset="0"/>
                <a:sym typeface="+mn-ea"/>
              </a:rPr>
              <a:t>系统概述和完成情况</a:t>
            </a:r>
            <a:endParaRPr lang="zh-CN" altLang="en-US" sz="4000">
              <a:solidFill>
                <a:srgbClr val="01B0B3"/>
              </a:solidFill>
              <a:latin typeface="Berlin Sans FB Demi" panose="020E0802020502020306" charset="0"/>
              <a:cs typeface="Berlin Sans FB Demi" panose="020E0802020502020306" charset="0"/>
              <a:sym typeface="+mn-ea"/>
            </a:endParaRPr>
          </a:p>
          <a:p>
            <a:pPr marL="1371600" lvl="3" indent="457200" algn="just"/>
            <a:endParaRPr lang="zh-CN" altLang="en-US" sz="4000">
              <a:solidFill>
                <a:srgbClr val="01B0B3"/>
              </a:solidFill>
              <a:latin typeface="Berlin Sans FB Demi" panose="020E0802020502020306" charset="0"/>
              <a:cs typeface="Berlin Sans FB Demi" panose="020E0802020502020306" charset="0"/>
              <a:sym typeface="+mn-ea"/>
            </a:endParaRPr>
          </a:p>
          <a:p>
            <a:pPr marL="1371600" lvl="3" indent="457200" algn="just"/>
            <a:r>
              <a:rPr lang="en-US" altLang="zh-CN" sz="4000">
                <a:solidFill>
                  <a:srgbClr val="01B0B3"/>
                </a:solidFill>
                <a:latin typeface="Berlin Sans FB Demi" panose="020E0802020502020306" charset="0"/>
                <a:cs typeface="Berlin Sans FB Demi" panose="020E0802020502020306" charset="0"/>
                <a:sym typeface="+mn-ea"/>
              </a:rPr>
              <a:t>2 </a:t>
            </a:r>
            <a:r>
              <a:rPr lang="zh-CN" altLang="en-US" sz="4000">
                <a:solidFill>
                  <a:srgbClr val="01B0B3"/>
                </a:solidFill>
                <a:latin typeface="Berlin Sans FB Demi" panose="020E0802020502020306" charset="0"/>
                <a:cs typeface="Berlin Sans FB Demi" panose="020E0802020502020306" charset="0"/>
                <a:sym typeface="+mn-ea"/>
              </a:rPr>
              <a:t>软件开发</a:t>
            </a:r>
            <a:endParaRPr lang="zh-CN" altLang="en-US" sz="4000">
              <a:solidFill>
                <a:srgbClr val="01B0B3"/>
              </a:solidFill>
              <a:latin typeface="Berlin Sans FB Demi" panose="020E0802020502020306" charset="0"/>
              <a:cs typeface="Berlin Sans FB Demi" panose="020E0802020502020306" charset="0"/>
              <a:sym typeface="+mn-ea"/>
            </a:endParaRPr>
          </a:p>
          <a:p>
            <a:pPr marL="1371600" lvl="3" indent="457200" algn="just"/>
            <a:endParaRPr lang="zh-CN" altLang="en-US" sz="4000">
              <a:solidFill>
                <a:srgbClr val="01B0B3"/>
              </a:solidFill>
              <a:latin typeface="Berlin Sans FB Demi" panose="020E0802020502020306" charset="0"/>
              <a:cs typeface="Berlin Sans FB Demi" panose="020E0802020502020306" charset="0"/>
              <a:sym typeface="+mn-ea"/>
            </a:endParaRPr>
          </a:p>
          <a:p>
            <a:pPr marL="1371600" lvl="3" indent="457200" algn="just"/>
            <a:r>
              <a:rPr lang="en-US" altLang="zh-CN" sz="4000">
                <a:solidFill>
                  <a:srgbClr val="01B0B3"/>
                </a:solidFill>
                <a:latin typeface="Berlin Sans FB Demi" panose="020E0802020502020306" charset="0"/>
                <a:cs typeface="Berlin Sans FB Demi" panose="020E0802020502020306" charset="0"/>
                <a:sym typeface="+mn-ea"/>
              </a:rPr>
              <a:t>3 </a:t>
            </a:r>
            <a:r>
              <a:rPr lang="zh-CN" altLang="en-US" sz="4000">
                <a:solidFill>
                  <a:srgbClr val="01B0B3"/>
                </a:solidFill>
                <a:latin typeface="Berlin Sans FB Demi" panose="020E0802020502020306" charset="0"/>
                <a:cs typeface="Berlin Sans FB Demi" panose="020E0802020502020306" charset="0"/>
                <a:sym typeface="+mn-ea"/>
              </a:rPr>
              <a:t>指标选取与计算</a:t>
            </a:r>
            <a:endParaRPr lang="zh-CN" altLang="en-US" sz="4000">
              <a:solidFill>
                <a:srgbClr val="01B0B3"/>
              </a:solidFill>
              <a:latin typeface="Berlin Sans FB Demi" panose="020E0802020502020306" charset="0"/>
              <a:cs typeface="Berlin Sans FB Demi" panose="020E0802020502020306" charset="0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  <a:p>
            <a:pPr algn="ctr"/>
            <a:endParaRPr lang="zh-CN" altLang="en-US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 flipH="1">
            <a:off x="9531058" y="4021540"/>
            <a:ext cx="1284715" cy="938664"/>
            <a:chOff x="-4" y="0"/>
            <a:chExt cx="594" cy="434"/>
          </a:xfrm>
          <a:solidFill>
            <a:srgbClr val="FECE02"/>
          </a:solidFill>
        </p:grpSpPr>
        <p:sp>
          <p:nvSpPr>
            <p:cNvPr id="11" name="Freeform 5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-4" y="0"/>
              <a:ext cx="509" cy="434"/>
            </a:xfrm>
            <a:custGeom>
              <a:avLst/>
              <a:gdLst>
                <a:gd name="T0" fmla="*/ 238 w 252"/>
                <a:gd name="T1" fmla="*/ 18 h 214"/>
                <a:gd name="T2" fmla="*/ 158 w 252"/>
                <a:gd name="T3" fmla="*/ 0 h 214"/>
                <a:gd name="T4" fmla="*/ 150 w 252"/>
                <a:gd name="T5" fmla="*/ 2 h 214"/>
                <a:gd name="T6" fmla="*/ 10 w 252"/>
                <a:gd name="T7" fmla="*/ 90 h 214"/>
                <a:gd name="T8" fmla="*/ 5 w 252"/>
                <a:gd name="T9" fmla="*/ 111 h 214"/>
                <a:gd name="T10" fmla="*/ 64 w 252"/>
                <a:gd name="T11" fmla="*/ 205 h 214"/>
                <a:gd name="T12" fmla="*/ 85 w 252"/>
                <a:gd name="T13" fmla="*/ 210 h 214"/>
                <a:gd name="T14" fmla="*/ 225 w 252"/>
                <a:gd name="T15" fmla="*/ 122 h 214"/>
                <a:gd name="T16" fmla="*/ 230 w 252"/>
                <a:gd name="T17" fmla="*/ 114 h 214"/>
                <a:gd name="T18" fmla="*/ 250 w 252"/>
                <a:gd name="T19" fmla="*/ 36 h 214"/>
                <a:gd name="T20" fmla="*/ 238 w 252"/>
                <a:gd name="T21" fmla="*/ 18 h 214"/>
                <a:gd name="T22" fmla="*/ 221 w 252"/>
                <a:gd name="T23" fmla="*/ 59 h 214"/>
                <a:gd name="T24" fmla="*/ 199 w 252"/>
                <a:gd name="T25" fmla="*/ 54 h 214"/>
                <a:gd name="T26" fmla="*/ 204 w 252"/>
                <a:gd name="T27" fmla="*/ 32 h 214"/>
                <a:gd name="T28" fmla="*/ 226 w 252"/>
                <a:gd name="T29" fmla="*/ 37 h 214"/>
                <a:gd name="T30" fmla="*/ 221 w 252"/>
                <a:gd name="T31" fmla="*/ 5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2" h="214">
                  <a:moveTo>
                    <a:pt x="238" y="18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56" y="0"/>
                    <a:pt x="152" y="0"/>
                    <a:pt x="150" y="2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2" y="94"/>
                    <a:pt x="0" y="104"/>
                    <a:pt x="5" y="111"/>
                  </a:cubicBezTo>
                  <a:cubicBezTo>
                    <a:pt x="64" y="205"/>
                    <a:pt x="64" y="205"/>
                    <a:pt x="64" y="205"/>
                  </a:cubicBezTo>
                  <a:cubicBezTo>
                    <a:pt x="68" y="212"/>
                    <a:pt x="78" y="214"/>
                    <a:pt x="85" y="210"/>
                  </a:cubicBezTo>
                  <a:cubicBezTo>
                    <a:pt x="225" y="122"/>
                    <a:pt x="225" y="122"/>
                    <a:pt x="225" y="122"/>
                  </a:cubicBezTo>
                  <a:cubicBezTo>
                    <a:pt x="228" y="120"/>
                    <a:pt x="230" y="117"/>
                    <a:pt x="230" y="114"/>
                  </a:cubicBezTo>
                  <a:cubicBezTo>
                    <a:pt x="250" y="36"/>
                    <a:pt x="250" y="36"/>
                    <a:pt x="250" y="36"/>
                  </a:cubicBezTo>
                  <a:cubicBezTo>
                    <a:pt x="252" y="28"/>
                    <a:pt x="247" y="20"/>
                    <a:pt x="238" y="18"/>
                  </a:cubicBezTo>
                  <a:close/>
                  <a:moveTo>
                    <a:pt x="221" y="59"/>
                  </a:moveTo>
                  <a:cubicBezTo>
                    <a:pt x="214" y="64"/>
                    <a:pt x="204" y="62"/>
                    <a:pt x="199" y="54"/>
                  </a:cubicBezTo>
                  <a:cubicBezTo>
                    <a:pt x="194" y="47"/>
                    <a:pt x="196" y="37"/>
                    <a:pt x="204" y="32"/>
                  </a:cubicBezTo>
                  <a:cubicBezTo>
                    <a:pt x="211" y="28"/>
                    <a:pt x="221" y="30"/>
                    <a:pt x="226" y="37"/>
                  </a:cubicBezTo>
                  <a:cubicBezTo>
                    <a:pt x="230" y="45"/>
                    <a:pt x="228" y="55"/>
                    <a:pt x="221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465" y="45"/>
              <a:ext cx="125" cy="138"/>
            </a:xfrm>
            <a:custGeom>
              <a:avLst/>
              <a:gdLst>
                <a:gd name="T0" fmla="*/ 40 w 62"/>
                <a:gd name="T1" fmla="*/ 68 h 68"/>
                <a:gd name="T2" fmla="*/ 36 w 62"/>
                <a:gd name="T3" fmla="*/ 68 h 68"/>
                <a:gd name="T4" fmla="*/ 1 w 62"/>
                <a:gd name="T5" fmla="*/ 4 h 68"/>
                <a:gd name="T6" fmla="*/ 0 w 62"/>
                <a:gd name="T7" fmla="*/ 0 h 68"/>
                <a:gd name="T8" fmla="*/ 4 w 62"/>
                <a:gd name="T9" fmla="*/ 2 h 68"/>
                <a:gd name="T10" fmla="*/ 60 w 62"/>
                <a:gd name="T11" fmla="*/ 44 h 68"/>
                <a:gd name="T12" fmla="*/ 56 w 62"/>
                <a:gd name="T13" fmla="*/ 59 h 68"/>
                <a:gd name="T14" fmla="*/ 40 w 62"/>
                <a:gd name="T15" fmla="*/ 68 h 68"/>
                <a:gd name="T16" fmla="*/ 6 w 62"/>
                <a:gd name="T17" fmla="*/ 7 h 68"/>
                <a:gd name="T18" fmla="*/ 37 w 62"/>
                <a:gd name="T19" fmla="*/ 64 h 68"/>
                <a:gd name="T20" fmla="*/ 53 w 62"/>
                <a:gd name="T21" fmla="*/ 57 h 68"/>
                <a:gd name="T22" fmla="*/ 56 w 62"/>
                <a:gd name="T23" fmla="*/ 45 h 68"/>
                <a:gd name="T24" fmla="*/ 6 w 62"/>
                <a:gd name="T25" fmla="*/ 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8">
                  <a:moveTo>
                    <a:pt x="40" y="68"/>
                  </a:moveTo>
                  <a:cubicBezTo>
                    <a:pt x="39" y="68"/>
                    <a:pt x="37" y="68"/>
                    <a:pt x="36" y="68"/>
                  </a:cubicBezTo>
                  <a:cubicBezTo>
                    <a:pt x="14" y="62"/>
                    <a:pt x="2" y="6"/>
                    <a:pt x="1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8" y="10"/>
                    <a:pt x="56" y="27"/>
                    <a:pt x="60" y="44"/>
                  </a:cubicBezTo>
                  <a:cubicBezTo>
                    <a:pt x="62" y="49"/>
                    <a:pt x="60" y="54"/>
                    <a:pt x="56" y="59"/>
                  </a:cubicBezTo>
                  <a:cubicBezTo>
                    <a:pt x="51" y="65"/>
                    <a:pt x="46" y="68"/>
                    <a:pt x="40" y="68"/>
                  </a:cubicBezTo>
                  <a:close/>
                  <a:moveTo>
                    <a:pt x="6" y="7"/>
                  </a:moveTo>
                  <a:cubicBezTo>
                    <a:pt x="9" y="19"/>
                    <a:pt x="20" y="60"/>
                    <a:pt x="37" y="64"/>
                  </a:cubicBezTo>
                  <a:cubicBezTo>
                    <a:pt x="42" y="65"/>
                    <a:pt x="48" y="63"/>
                    <a:pt x="53" y="57"/>
                  </a:cubicBezTo>
                  <a:cubicBezTo>
                    <a:pt x="56" y="53"/>
                    <a:pt x="57" y="50"/>
                    <a:pt x="56" y="45"/>
                  </a:cubicBezTo>
                  <a:cubicBezTo>
                    <a:pt x="53" y="32"/>
                    <a:pt x="32" y="1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177925" y="2795270"/>
            <a:ext cx="9540875" cy="1226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6600" b="1">
                <a:solidFill>
                  <a:srgbClr val="01B0B3"/>
                </a:solidFill>
                <a:latin typeface="Berlin Sans FB Demi" panose="020E0802020502020306" charset="0"/>
                <a:cs typeface="Berlin Sans FB Demi" panose="020E0802020502020306" charset="0"/>
              </a:rPr>
              <a:t>感谢批评指正！</a:t>
            </a:r>
            <a:endParaRPr lang="zh-CN" altLang="en-US" sz="6600" b="1">
              <a:solidFill>
                <a:srgbClr val="01B0B3"/>
              </a:solidFill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 bwMode="auto">
          <a:xfrm>
            <a:off x="1315859" y="2017996"/>
            <a:ext cx="1063827" cy="777274"/>
            <a:chOff x="-4" y="0"/>
            <a:chExt cx="594" cy="434"/>
          </a:xfrm>
          <a:solidFill>
            <a:srgbClr val="FECE02"/>
          </a:solidFill>
        </p:grpSpPr>
        <p:sp>
          <p:nvSpPr>
            <p:cNvPr id="28" name="Freeform 5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-4" y="0"/>
              <a:ext cx="509" cy="434"/>
            </a:xfrm>
            <a:custGeom>
              <a:avLst/>
              <a:gdLst>
                <a:gd name="T0" fmla="*/ 238 w 252"/>
                <a:gd name="T1" fmla="*/ 18 h 214"/>
                <a:gd name="T2" fmla="*/ 158 w 252"/>
                <a:gd name="T3" fmla="*/ 0 h 214"/>
                <a:gd name="T4" fmla="*/ 150 w 252"/>
                <a:gd name="T5" fmla="*/ 2 h 214"/>
                <a:gd name="T6" fmla="*/ 10 w 252"/>
                <a:gd name="T7" fmla="*/ 90 h 214"/>
                <a:gd name="T8" fmla="*/ 5 w 252"/>
                <a:gd name="T9" fmla="*/ 111 h 214"/>
                <a:gd name="T10" fmla="*/ 64 w 252"/>
                <a:gd name="T11" fmla="*/ 205 h 214"/>
                <a:gd name="T12" fmla="*/ 85 w 252"/>
                <a:gd name="T13" fmla="*/ 210 h 214"/>
                <a:gd name="T14" fmla="*/ 225 w 252"/>
                <a:gd name="T15" fmla="*/ 122 h 214"/>
                <a:gd name="T16" fmla="*/ 230 w 252"/>
                <a:gd name="T17" fmla="*/ 114 h 214"/>
                <a:gd name="T18" fmla="*/ 250 w 252"/>
                <a:gd name="T19" fmla="*/ 36 h 214"/>
                <a:gd name="T20" fmla="*/ 238 w 252"/>
                <a:gd name="T21" fmla="*/ 18 h 214"/>
                <a:gd name="T22" fmla="*/ 221 w 252"/>
                <a:gd name="T23" fmla="*/ 59 h 214"/>
                <a:gd name="T24" fmla="*/ 199 w 252"/>
                <a:gd name="T25" fmla="*/ 54 h 214"/>
                <a:gd name="T26" fmla="*/ 204 w 252"/>
                <a:gd name="T27" fmla="*/ 32 h 214"/>
                <a:gd name="T28" fmla="*/ 226 w 252"/>
                <a:gd name="T29" fmla="*/ 37 h 214"/>
                <a:gd name="T30" fmla="*/ 221 w 252"/>
                <a:gd name="T31" fmla="*/ 5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2" h="214">
                  <a:moveTo>
                    <a:pt x="238" y="18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56" y="0"/>
                    <a:pt x="152" y="0"/>
                    <a:pt x="150" y="2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2" y="94"/>
                    <a:pt x="0" y="104"/>
                    <a:pt x="5" y="111"/>
                  </a:cubicBezTo>
                  <a:cubicBezTo>
                    <a:pt x="64" y="205"/>
                    <a:pt x="64" y="205"/>
                    <a:pt x="64" y="205"/>
                  </a:cubicBezTo>
                  <a:cubicBezTo>
                    <a:pt x="68" y="212"/>
                    <a:pt x="78" y="214"/>
                    <a:pt x="85" y="210"/>
                  </a:cubicBezTo>
                  <a:cubicBezTo>
                    <a:pt x="225" y="122"/>
                    <a:pt x="225" y="122"/>
                    <a:pt x="225" y="122"/>
                  </a:cubicBezTo>
                  <a:cubicBezTo>
                    <a:pt x="228" y="120"/>
                    <a:pt x="230" y="117"/>
                    <a:pt x="230" y="114"/>
                  </a:cubicBezTo>
                  <a:cubicBezTo>
                    <a:pt x="250" y="36"/>
                    <a:pt x="250" y="36"/>
                    <a:pt x="250" y="36"/>
                  </a:cubicBezTo>
                  <a:cubicBezTo>
                    <a:pt x="252" y="28"/>
                    <a:pt x="247" y="20"/>
                    <a:pt x="238" y="18"/>
                  </a:cubicBezTo>
                  <a:close/>
                  <a:moveTo>
                    <a:pt x="221" y="59"/>
                  </a:moveTo>
                  <a:cubicBezTo>
                    <a:pt x="214" y="64"/>
                    <a:pt x="204" y="62"/>
                    <a:pt x="199" y="54"/>
                  </a:cubicBezTo>
                  <a:cubicBezTo>
                    <a:pt x="194" y="47"/>
                    <a:pt x="196" y="37"/>
                    <a:pt x="204" y="32"/>
                  </a:cubicBezTo>
                  <a:cubicBezTo>
                    <a:pt x="211" y="28"/>
                    <a:pt x="221" y="30"/>
                    <a:pt x="226" y="37"/>
                  </a:cubicBezTo>
                  <a:cubicBezTo>
                    <a:pt x="230" y="45"/>
                    <a:pt x="228" y="55"/>
                    <a:pt x="221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465" y="45"/>
              <a:ext cx="125" cy="138"/>
            </a:xfrm>
            <a:custGeom>
              <a:avLst/>
              <a:gdLst>
                <a:gd name="T0" fmla="*/ 40 w 62"/>
                <a:gd name="T1" fmla="*/ 68 h 68"/>
                <a:gd name="T2" fmla="*/ 36 w 62"/>
                <a:gd name="T3" fmla="*/ 68 h 68"/>
                <a:gd name="T4" fmla="*/ 1 w 62"/>
                <a:gd name="T5" fmla="*/ 4 h 68"/>
                <a:gd name="T6" fmla="*/ 0 w 62"/>
                <a:gd name="T7" fmla="*/ 0 h 68"/>
                <a:gd name="T8" fmla="*/ 4 w 62"/>
                <a:gd name="T9" fmla="*/ 2 h 68"/>
                <a:gd name="T10" fmla="*/ 60 w 62"/>
                <a:gd name="T11" fmla="*/ 44 h 68"/>
                <a:gd name="T12" fmla="*/ 56 w 62"/>
                <a:gd name="T13" fmla="*/ 59 h 68"/>
                <a:gd name="T14" fmla="*/ 40 w 62"/>
                <a:gd name="T15" fmla="*/ 68 h 68"/>
                <a:gd name="T16" fmla="*/ 6 w 62"/>
                <a:gd name="T17" fmla="*/ 7 h 68"/>
                <a:gd name="T18" fmla="*/ 37 w 62"/>
                <a:gd name="T19" fmla="*/ 64 h 68"/>
                <a:gd name="T20" fmla="*/ 53 w 62"/>
                <a:gd name="T21" fmla="*/ 57 h 68"/>
                <a:gd name="T22" fmla="*/ 56 w 62"/>
                <a:gd name="T23" fmla="*/ 45 h 68"/>
                <a:gd name="T24" fmla="*/ 6 w 62"/>
                <a:gd name="T25" fmla="*/ 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8">
                  <a:moveTo>
                    <a:pt x="40" y="68"/>
                  </a:moveTo>
                  <a:cubicBezTo>
                    <a:pt x="39" y="68"/>
                    <a:pt x="37" y="68"/>
                    <a:pt x="36" y="68"/>
                  </a:cubicBezTo>
                  <a:cubicBezTo>
                    <a:pt x="14" y="62"/>
                    <a:pt x="2" y="6"/>
                    <a:pt x="1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8" y="10"/>
                    <a:pt x="56" y="27"/>
                    <a:pt x="60" y="44"/>
                  </a:cubicBezTo>
                  <a:cubicBezTo>
                    <a:pt x="62" y="49"/>
                    <a:pt x="60" y="54"/>
                    <a:pt x="56" y="59"/>
                  </a:cubicBezTo>
                  <a:cubicBezTo>
                    <a:pt x="51" y="65"/>
                    <a:pt x="46" y="68"/>
                    <a:pt x="40" y="68"/>
                  </a:cubicBezTo>
                  <a:close/>
                  <a:moveTo>
                    <a:pt x="6" y="7"/>
                  </a:moveTo>
                  <a:cubicBezTo>
                    <a:pt x="9" y="19"/>
                    <a:pt x="20" y="60"/>
                    <a:pt x="37" y="64"/>
                  </a:cubicBezTo>
                  <a:cubicBezTo>
                    <a:pt x="42" y="65"/>
                    <a:pt x="48" y="63"/>
                    <a:pt x="53" y="57"/>
                  </a:cubicBezTo>
                  <a:cubicBezTo>
                    <a:pt x="56" y="53"/>
                    <a:pt x="57" y="50"/>
                    <a:pt x="56" y="45"/>
                  </a:cubicBezTo>
                  <a:cubicBezTo>
                    <a:pt x="53" y="32"/>
                    <a:pt x="32" y="1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  <a:p>
            <a:pPr algn="ctr"/>
            <a:endParaRPr lang="zh-CN" altLang="en-US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 flipH="1">
            <a:off x="9531058" y="4021540"/>
            <a:ext cx="1284715" cy="938664"/>
            <a:chOff x="-4" y="0"/>
            <a:chExt cx="594" cy="434"/>
          </a:xfrm>
          <a:solidFill>
            <a:srgbClr val="FECE02"/>
          </a:solidFill>
        </p:grpSpPr>
        <p:sp>
          <p:nvSpPr>
            <p:cNvPr id="11" name="Freeform 5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-4" y="0"/>
              <a:ext cx="509" cy="434"/>
            </a:xfrm>
            <a:custGeom>
              <a:avLst/>
              <a:gdLst>
                <a:gd name="T0" fmla="*/ 238 w 252"/>
                <a:gd name="T1" fmla="*/ 18 h 214"/>
                <a:gd name="T2" fmla="*/ 158 w 252"/>
                <a:gd name="T3" fmla="*/ 0 h 214"/>
                <a:gd name="T4" fmla="*/ 150 w 252"/>
                <a:gd name="T5" fmla="*/ 2 h 214"/>
                <a:gd name="T6" fmla="*/ 10 w 252"/>
                <a:gd name="T7" fmla="*/ 90 h 214"/>
                <a:gd name="T8" fmla="*/ 5 w 252"/>
                <a:gd name="T9" fmla="*/ 111 h 214"/>
                <a:gd name="T10" fmla="*/ 64 w 252"/>
                <a:gd name="T11" fmla="*/ 205 h 214"/>
                <a:gd name="T12" fmla="*/ 85 w 252"/>
                <a:gd name="T13" fmla="*/ 210 h 214"/>
                <a:gd name="T14" fmla="*/ 225 w 252"/>
                <a:gd name="T15" fmla="*/ 122 h 214"/>
                <a:gd name="T16" fmla="*/ 230 w 252"/>
                <a:gd name="T17" fmla="*/ 114 h 214"/>
                <a:gd name="T18" fmla="*/ 250 w 252"/>
                <a:gd name="T19" fmla="*/ 36 h 214"/>
                <a:gd name="T20" fmla="*/ 238 w 252"/>
                <a:gd name="T21" fmla="*/ 18 h 214"/>
                <a:gd name="T22" fmla="*/ 221 w 252"/>
                <a:gd name="T23" fmla="*/ 59 h 214"/>
                <a:gd name="T24" fmla="*/ 199 w 252"/>
                <a:gd name="T25" fmla="*/ 54 h 214"/>
                <a:gd name="T26" fmla="*/ 204 w 252"/>
                <a:gd name="T27" fmla="*/ 32 h 214"/>
                <a:gd name="T28" fmla="*/ 226 w 252"/>
                <a:gd name="T29" fmla="*/ 37 h 214"/>
                <a:gd name="T30" fmla="*/ 221 w 252"/>
                <a:gd name="T31" fmla="*/ 5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2" h="214">
                  <a:moveTo>
                    <a:pt x="238" y="18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56" y="0"/>
                    <a:pt x="152" y="0"/>
                    <a:pt x="150" y="2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2" y="94"/>
                    <a:pt x="0" y="104"/>
                    <a:pt x="5" y="111"/>
                  </a:cubicBezTo>
                  <a:cubicBezTo>
                    <a:pt x="64" y="205"/>
                    <a:pt x="64" y="205"/>
                    <a:pt x="64" y="205"/>
                  </a:cubicBezTo>
                  <a:cubicBezTo>
                    <a:pt x="68" y="212"/>
                    <a:pt x="78" y="214"/>
                    <a:pt x="85" y="210"/>
                  </a:cubicBezTo>
                  <a:cubicBezTo>
                    <a:pt x="225" y="122"/>
                    <a:pt x="225" y="122"/>
                    <a:pt x="225" y="122"/>
                  </a:cubicBezTo>
                  <a:cubicBezTo>
                    <a:pt x="228" y="120"/>
                    <a:pt x="230" y="117"/>
                    <a:pt x="230" y="114"/>
                  </a:cubicBezTo>
                  <a:cubicBezTo>
                    <a:pt x="250" y="36"/>
                    <a:pt x="250" y="36"/>
                    <a:pt x="250" y="36"/>
                  </a:cubicBezTo>
                  <a:cubicBezTo>
                    <a:pt x="252" y="28"/>
                    <a:pt x="247" y="20"/>
                    <a:pt x="238" y="18"/>
                  </a:cubicBezTo>
                  <a:close/>
                  <a:moveTo>
                    <a:pt x="221" y="59"/>
                  </a:moveTo>
                  <a:cubicBezTo>
                    <a:pt x="214" y="64"/>
                    <a:pt x="204" y="62"/>
                    <a:pt x="199" y="54"/>
                  </a:cubicBezTo>
                  <a:cubicBezTo>
                    <a:pt x="194" y="47"/>
                    <a:pt x="196" y="37"/>
                    <a:pt x="204" y="32"/>
                  </a:cubicBezTo>
                  <a:cubicBezTo>
                    <a:pt x="211" y="28"/>
                    <a:pt x="221" y="30"/>
                    <a:pt x="226" y="37"/>
                  </a:cubicBezTo>
                  <a:cubicBezTo>
                    <a:pt x="230" y="45"/>
                    <a:pt x="228" y="55"/>
                    <a:pt x="221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465" y="45"/>
              <a:ext cx="125" cy="138"/>
            </a:xfrm>
            <a:custGeom>
              <a:avLst/>
              <a:gdLst>
                <a:gd name="T0" fmla="*/ 40 w 62"/>
                <a:gd name="T1" fmla="*/ 68 h 68"/>
                <a:gd name="T2" fmla="*/ 36 w 62"/>
                <a:gd name="T3" fmla="*/ 68 h 68"/>
                <a:gd name="T4" fmla="*/ 1 w 62"/>
                <a:gd name="T5" fmla="*/ 4 h 68"/>
                <a:gd name="T6" fmla="*/ 0 w 62"/>
                <a:gd name="T7" fmla="*/ 0 h 68"/>
                <a:gd name="T8" fmla="*/ 4 w 62"/>
                <a:gd name="T9" fmla="*/ 2 h 68"/>
                <a:gd name="T10" fmla="*/ 60 w 62"/>
                <a:gd name="T11" fmla="*/ 44 h 68"/>
                <a:gd name="T12" fmla="*/ 56 w 62"/>
                <a:gd name="T13" fmla="*/ 59 h 68"/>
                <a:gd name="T14" fmla="*/ 40 w 62"/>
                <a:gd name="T15" fmla="*/ 68 h 68"/>
                <a:gd name="T16" fmla="*/ 6 w 62"/>
                <a:gd name="T17" fmla="*/ 7 h 68"/>
                <a:gd name="T18" fmla="*/ 37 w 62"/>
                <a:gd name="T19" fmla="*/ 64 h 68"/>
                <a:gd name="T20" fmla="*/ 53 w 62"/>
                <a:gd name="T21" fmla="*/ 57 h 68"/>
                <a:gd name="T22" fmla="*/ 56 w 62"/>
                <a:gd name="T23" fmla="*/ 45 h 68"/>
                <a:gd name="T24" fmla="*/ 6 w 62"/>
                <a:gd name="T25" fmla="*/ 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8">
                  <a:moveTo>
                    <a:pt x="40" y="68"/>
                  </a:moveTo>
                  <a:cubicBezTo>
                    <a:pt x="39" y="68"/>
                    <a:pt x="37" y="68"/>
                    <a:pt x="36" y="68"/>
                  </a:cubicBezTo>
                  <a:cubicBezTo>
                    <a:pt x="14" y="62"/>
                    <a:pt x="2" y="6"/>
                    <a:pt x="1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8" y="10"/>
                    <a:pt x="56" y="27"/>
                    <a:pt x="60" y="44"/>
                  </a:cubicBezTo>
                  <a:cubicBezTo>
                    <a:pt x="62" y="49"/>
                    <a:pt x="60" y="54"/>
                    <a:pt x="56" y="59"/>
                  </a:cubicBezTo>
                  <a:cubicBezTo>
                    <a:pt x="51" y="65"/>
                    <a:pt x="46" y="68"/>
                    <a:pt x="40" y="68"/>
                  </a:cubicBezTo>
                  <a:close/>
                  <a:moveTo>
                    <a:pt x="6" y="7"/>
                  </a:moveTo>
                  <a:cubicBezTo>
                    <a:pt x="9" y="19"/>
                    <a:pt x="20" y="60"/>
                    <a:pt x="37" y="64"/>
                  </a:cubicBezTo>
                  <a:cubicBezTo>
                    <a:pt x="42" y="65"/>
                    <a:pt x="48" y="63"/>
                    <a:pt x="53" y="57"/>
                  </a:cubicBezTo>
                  <a:cubicBezTo>
                    <a:pt x="56" y="53"/>
                    <a:pt x="57" y="50"/>
                    <a:pt x="56" y="45"/>
                  </a:cubicBezTo>
                  <a:cubicBezTo>
                    <a:pt x="53" y="32"/>
                    <a:pt x="32" y="1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177925" y="2795270"/>
            <a:ext cx="9540875" cy="1226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5400">
                <a:solidFill>
                  <a:srgbClr val="01B0B3"/>
                </a:solidFill>
                <a:latin typeface="Berlin Sans FB Demi" panose="020E0802020502020306" charset="0"/>
                <a:cs typeface="Berlin Sans FB Demi" panose="020E0802020502020306" charset="0"/>
              </a:rPr>
              <a:t>1 </a:t>
            </a:r>
            <a:r>
              <a:rPr lang="zh-CN" altLang="en-US" sz="5400">
                <a:solidFill>
                  <a:srgbClr val="01B0B3"/>
                </a:solidFill>
                <a:latin typeface="Berlin Sans FB Demi" panose="020E0802020502020306" charset="0"/>
                <a:cs typeface="Berlin Sans FB Demi" panose="020E0802020502020306" charset="0"/>
              </a:rPr>
              <a:t>系统概述和</a:t>
            </a:r>
            <a:r>
              <a:rPr lang="zh-CN" altLang="en-US" sz="5400">
                <a:solidFill>
                  <a:srgbClr val="01B0B3"/>
                </a:solidFill>
                <a:latin typeface="Berlin Sans FB Demi" panose="020E0802020502020306" charset="0"/>
                <a:cs typeface="Berlin Sans FB Demi" panose="020E0802020502020306" charset="0"/>
              </a:rPr>
              <a:t>完成情况</a:t>
            </a:r>
            <a:endParaRPr lang="zh-CN" altLang="en-US" sz="5400">
              <a:solidFill>
                <a:srgbClr val="01B0B3"/>
              </a:solidFill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 bwMode="auto">
          <a:xfrm>
            <a:off x="1315859" y="2017996"/>
            <a:ext cx="1063827" cy="777274"/>
            <a:chOff x="-4" y="0"/>
            <a:chExt cx="594" cy="434"/>
          </a:xfrm>
          <a:solidFill>
            <a:srgbClr val="FECE02"/>
          </a:solidFill>
        </p:grpSpPr>
        <p:sp>
          <p:nvSpPr>
            <p:cNvPr id="28" name="Freeform 5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-4" y="0"/>
              <a:ext cx="509" cy="434"/>
            </a:xfrm>
            <a:custGeom>
              <a:avLst/>
              <a:gdLst>
                <a:gd name="T0" fmla="*/ 238 w 252"/>
                <a:gd name="T1" fmla="*/ 18 h 214"/>
                <a:gd name="T2" fmla="*/ 158 w 252"/>
                <a:gd name="T3" fmla="*/ 0 h 214"/>
                <a:gd name="T4" fmla="*/ 150 w 252"/>
                <a:gd name="T5" fmla="*/ 2 h 214"/>
                <a:gd name="T6" fmla="*/ 10 w 252"/>
                <a:gd name="T7" fmla="*/ 90 h 214"/>
                <a:gd name="T8" fmla="*/ 5 w 252"/>
                <a:gd name="T9" fmla="*/ 111 h 214"/>
                <a:gd name="T10" fmla="*/ 64 w 252"/>
                <a:gd name="T11" fmla="*/ 205 h 214"/>
                <a:gd name="T12" fmla="*/ 85 w 252"/>
                <a:gd name="T13" fmla="*/ 210 h 214"/>
                <a:gd name="T14" fmla="*/ 225 w 252"/>
                <a:gd name="T15" fmla="*/ 122 h 214"/>
                <a:gd name="T16" fmla="*/ 230 w 252"/>
                <a:gd name="T17" fmla="*/ 114 h 214"/>
                <a:gd name="T18" fmla="*/ 250 w 252"/>
                <a:gd name="T19" fmla="*/ 36 h 214"/>
                <a:gd name="T20" fmla="*/ 238 w 252"/>
                <a:gd name="T21" fmla="*/ 18 h 214"/>
                <a:gd name="T22" fmla="*/ 221 w 252"/>
                <a:gd name="T23" fmla="*/ 59 h 214"/>
                <a:gd name="T24" fmla="*/ 199 w 252"/>
                <a:gd name="T25" fmla="*/ 54 h 214"/>
                <a:gd name="T26" fmla="*/ 204 w 252"/>
                <a:gd name="T27" fmla="*/ 32 h 214"/>
                <a:gd name="T28" fmla="*/ 226 w 252"/>
                <a:gd name="T29" fmla="*/ 37 h 214"/>
                <a:gd name="T30" fmla="*/ 221 w 252"/>
                <a:gd name="T31" fmla="*/ 5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2" h="214">
                  <a:moveTo>
                    <a:pt x="238" y="18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56" y="0"/>
                    <a:pt x="152" y="0"/>
                    <a:pt x="150" y="2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2" y="94"/>
                    <a:pt x="0" y="104"/>
                    <a:pt x="5" y="111"/>
                  </a:cubicBezTo>
                  <a:cubicBezTo>
                    <a:pt x="64" y="205"/>
                    <a:pt x="64" y="205"/>
                    <a:pt x="64" y="205"/>
                  </a:cubicBezTo>
                  <a:cubicBezTo>
                    <a:pt x="68" y="212"/>
                    <a:pt x="78" y="214"/>
                    <a:pt x="85" y="210"/>
                  </a:cubicBezTo>
                  <a:cubicBezTo>
                    <a:pt x="225" y="122"/>
                    <a:pt x="225" y="122"/>
                    <a:pt x="225" y="122"/>
                  </a:cubicBezTo>
                  <a:cubicBezTo>
                    <a:pt x="228" y="120"/>
                    <a:pt x="230" y="117"/>
                    <a:pt x="230" y="114"/>
                  </a:cubicBezTo>
                  <a:cubicBezTo>
                    <a:pt x="250" y="36"/>
                    <a:pt x="250" y="36"/>
                    <a:pt x="250" y="36"/>
                  </a:cubicBezTo>
                  <a:cubicBezTo>
                    <a:pt x="252" y="28"/>
                    <a:pt x="247" y="20"/>
                    <a:pt x="238" y="18"/>
                  </a:cubicBezTo>
                  <a:close/>
                  <a:moveTo>
                    <a:pt x="221" y="59"/>
                  </a:moveTo>
                  <a:cubicBezTo>
                    <a:pt x="214" y="64"/>
                    <a:pt x="204" y="62"/>
                    <a:pt x="199" y="54"/>
                  </a:cubicBezTo>
                  <a:cubicBezTo>
                    <a:pt x="194" y="47"/>
                    <a:pt x="196" y="37"/>
                    <a:pt x="204" y="32"/>
                  </a:cubicBezTo>
                  <a:cubicBezTo>
                    <a:pt x="211" y="28"/>
                    <a:pt x="221" y="30"/>
                    <a:pt x="226" y="37"/>
                  </a:cubicBezTo>
                  <a:cubicBezTo>
                    <a:pt x="230" y="45"/>
                    <a:pt x="228" y="55"/>
                    <a:pt x="221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465" y="45"/>
              <a:ext cx="125" cy="138"/>
            </a:xfrm>
            <a:custGeom>
              <a:avLst/>
              <a:gdLst>
                <a:gd name="T0" fmla="*/ 40 w 62"/>
                <a:gd name="T1" fmla="*/ 68 h 68"/>
                <a:gd name="T2" fmla="*/ 36 w 62"/>
                <a:gd name="T3" fmla="*/ 68 h 68"/>
                <a:gd name="T4" fmla="*/ 1 w 62"/>
                <a:gd name="T5" fmla="*/ 4 h 68"/>
                <a:gd name="T6" fmla="*/ 0 w 62"/>
                <a:gd name="T7" fmla="*/ 0 h 68"/>
                <a:gd name="T8" fmla="*/ 4 w 62"/>
                <a:gd name="T9" fmla="*/ 2 h 68"/>
                <a:gd name="T10" fmla="*/ 60 w 62"/>
                <a:gd name="T11" fmla="*/ 44 h 68"/>
                <a:gd name="T12" fmla="*/ 56 w 62"/>
                <a:gd name="T13" fmla="*/ 59 h 68"/>
                <a:gd name="T14" fmla="*/ 40 w 62"/>
                <a:gd name="T15" fmla="*/ 68 h 68"/>
                <a:gd name="T16" fmla="*/ 6 w 62"/>
                <a:gd name="T17" fmla="*/ 7 h 68"/>
                <a:gd name="T18" fmla="*/ 37 w 62"/>
                <a:gd name="T19" fmla="*/ 64 h 68"/>
                <a:gd name="T20" fmla="*/ 53 w 62"/>
                <a:gd name="T21" fmla="*/ 57 h 68"/>
                <a:gd name="T22" fmla="*/ 56 w 62"/>
                <a:gd name="T23" fmla="*/ 45 h 68"/>
                <a:gd name="T24" fmla="*/ 6 w 62"/>
                <a:gd name="T25" fmla="*/ 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8">
                  <a:moveTo>
                    <a:pt x="40" y="68"/>
                  </a:moveTo>
                  <a:cubicBezTo>
                    <a:pt x="39" y="68"/>
                    <a:pt x="37" y="68"/>
                    <a:pt x="36" y="68"/>
                  </a:cubicBezTo>
                  <a:cubicBezTo>
                    <a:pt x="14" y="62"/>
                    <a:pt x="2" y="6"/>
                    <a:pt x="1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8" y="10"/>
                    <a:pt x="56" y="27"/>
                    <a:pt x="60" y="44"/>
                  </a:cubicBezTo>
                  <a:cubicBezTo>
                    <a:pt x="62" y="49"/>
                    <a:pt x="60" y="54"/>
                    <a:pt x="56" y="59"/>
                  </a:cubicBezTo>
                  <a:cubicBezTo>
                    <a:pt x="51" y="65"/>
                    <a:pt x="46" y="68"/>
                    <a:pt x="40" y="68"/>
                  </a:cubicBezTo>
                  <a:close/>
                  <a:moveTo>
                    <a:pt x="6" y="7"/>
                  </a:moveTo>
                  <a:cubicBezTo>
                    <a:pt x="9" y="19"/>
                    <a:pt x="20" y="60"/>
                    <a:pt x="37" y="64"/>
                  </a:cubicBezTo>
                  <a:cubicBezTo>
                    <a:pt x="42" y="65"/>
                    <a:pt x="48" y="63"/>
                    <a:pt x="53" y="57"/>
                  </a:cubicBezTo>
                  <a:cubicBezTo>
                    <a:pt x="56" y="53"/>
                    <a:pt x="57" y="50"/>
                    <a:pt x="56" y="45"/>
                  </a:cubicBezTo>
                  <a:cubicBezTo>
                    <a:pt x="53" y="32"/>
                    <a:pt x="32" y="1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439420" y="1017905"/>
            <a:ext cx="11122660" cy="27603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266700"/>
            <a:r>
              <a:rPr lang="zh-CN" b="0">
                <a:latin typeface="Times New Roman" panose="02020603050405020304" charset="0"/>
                <a:ea typeface="宋体" panose="02010600030101010101" pitchFamily="2" charset="-122"/>
              </a:rPr>
              <a:t>本项目所开发软件的名称为</a:t>
            </a:r>
            <a:r>
              <a:rPr lang="zh-CN" b="1">
                <a:latin typeface="Times New Roman" panose="02020603050405020304" charset="0"/>
                <a:ea typeface="宋体" panose="02010600030101010101" pitchFamily="2" charset="-122"/>
              </a:rPr>
              <a:t>《测力台软件分析系统》</a:t>
            </a:r>
            <a:r>
              <a:rPr lang="zh-CN" b="0">
                <a:latin typeface="Times New Roman" panose="02020603050405020304" charset="0"/>
                <a:ea typeface="宋体" panose="02010600030101010101" pitchFamily="2" charset="-122"/>
              </a:rPr>
              <a:t>。</a:t>
            </a:r>
            <a:endParaRPr lang="zh-CN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266700"/>
            <a:endParaRPr lang="zh-CN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266700"/>
            <a:r>
              <a:rPr lang="zh-CN" b="0">
                <a:latin typeface="Times New Roman" panose="02020603050405020304" charset="0"/>
                <a:ea typeface="宋体" panose="02010600030101010101" pitchFamily="2" charset="-122"/>
              </a:rPr>
              <a:t>该软件以反向跳、蹲跳等</a:t>
            </a:r>
            <a:r>
              <a:rPr lang="zh-CN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至少</a:t>
            </a:r>
            <a:r>
              <a:rPr lang="en-US" b="1">
                <a:solidFill>
                  <a:srgbClr val="C00000"/>
                </a:solidFill>
                <a:latin typeface="Times New Roman" panose="02020603050405020304" charset="0"/>
              </a:rPr>
              <a:t>8</a:t>
            </a:r>
            <a:r>
              <a:rPr lang="zh-CN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种测试动作</a:t>
            </a:r>
            <a:r>
              <a:rPr lang="zh-CN" b="0">
                <a:latin typeface="Times New Roman" panose="02020603050405020304" charset="0"/>
                <a:ea typeface="宋体" panose="02010600030101010101" pitchFamily="2" charset="-122"/>
              </a:rPr>
              <a:t>为基础，</a:t>
            </a:r>
            <a:r>
              <a:rPr lang="zh-CN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基于</a:t>
            </a:r>
            <a:r>
              <a:rPr 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C++</a:t>
            </a:r>
            <a:r>
              <a:rPr lang="zh-CN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的</a:t>
            </a:r>
            <a:r>
              <a:rPr lang="en-US" b="1">
                <a:solidFill>
                  <a:srgbClr val="C00000"/>
                </a:solidFill>
                <a:latin typeface="Times New Roman" panose="02020603050405020304" charset="0"/>
              </a:rPr>
              <a:t>Qt</a:t>
            </a:r>
            <a:r>
              <a:rPr lang="zh-CN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图形化开发框架和自研测力台硬件</a:t>
            </a:r>
            <a:r>
              <a:rPr lang="zh-CN" b="0">
                <a:latin typeface="Times New Roman" panose="02020603050405020304" charset="0"/>
                <a:ea typeface="宋体" panose="02010600030101010101" pitchFamily="2" charset="-122"/>
              </a:rPr>
              <a:t>为依托，能够对测试动作进行</a:t>
            </a:r>
            <a:r>
              <a:rPr lang="zh-CN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动力学参数采集和自动化评估，生成可视化报告</a:t>
            </a:r>
            <a:r>
              <a:rPr lang="zh-CN" b="0">
                <a:latin typeface="Times New Roman" panose="02020603050405020304" charset="0"/>
                <a:ea typeface="宋体" panose="02010600030101010101" pitchFamily="2" charset="-122"/>
              </a:rPr>
              <a:t>。</a:t>
            </a:r>
            <a:endParaRPr lang="zh-CN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266700"/>
            <a:r>
              <a:rPr lang="zh-CN" b="0">
                <a:latin typeface="Times New Roman" panose="02020603050405020304" charset="0"/>
                <a:ea typeface="宋体" panose="02010600030101010101" pitchFamily="2" charset="-122"/>
              </a:rPr>
              <a:t></a:t>
            </a:r>
            <a:r>
              <a:rPr lang="en-US" altLang="zh-CN" b="0">
                <a:latin typeface="Times New Roman" panose="02020603050405020304" charset="0"/>
                <a:ea typeface="宋体" panose="02010600030101010101" pitchFamily="2" charset="-122"/>
              </a:rPr>
              <a:t>    </a:t>
            </a:r>
            <a:r>
              <a:rPr lang="zh-CN" b="0">
                <a:latin typeface="Times New Roman" panose="02020603050405020304" charset="0"/>
                <a:ea typeface="宋体" panose="02010600030101010101" pitchFamily="2" charset="-122"/>
              </a:rPr>
              <a:t>《测力台软件分析系统》可以配合自研测力台硬件，完成至少</a:t>
            </a:r>
            <a:r>
              <a:rPr lang="en-US" b="0">
                <a:latin typeface="Times New Roman" panose="02020603050405020304" charset="0"/>
              </a:rPr>
              <a:t>8</a:t>
            </a:r>
            <a:r>
              <a:rPr lang="zh-CN" b="0">
                <a:latin typeface="Times New Roman" panose="02020603050405020304" charset="0"/>
                <a:ea typeface="宋体" panose="02010600030101010101" pitchFamily="2" charset="-122"/>
              </a:rPr>
              <a:t>种测试动作在运动过程中的动力学参数采集和分析</a:t>
            </a:r>
            <a:r>
              <a:rPr lang="zh-CN" sz="2100" b="0">
                <a:ea typeface="宋体" panose="02010600030101010101" pitchFamily="2" charset="-122"/>
              </a:rPr>
              <a:t>，</a:t>
            </a:r>
            <a:r>
              <a:rPr lang="zh-CN" sz="1800" b="0">
                <a:latin typeface="Times New Roman" panose="02020603050405020304" charset="0"/>
                <a:ea typeface="宋体" panose="02010600030101010101" pitchFamily="2" charset="-122"/>
              </a:rPr>
              <a:t>可以</a:t>
            </a:r>
            <a:r>
              <a:rPr lang="zh-CN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服务于运动训练、</a:t>
            </a:r>
            <a:r>
              <a:rPr lang="zh-CN" b="1">
                <a:solidFill>
                  <a:srgbClr val="C00000"/>
                </a:solidFill>
                <a:ea typeface="宋体" panose="02010600030101010101" pitchFamily="2" charset="-122"/>
              </a:rPr>
              <a:t>测试和力量监控，</a:t>
            </a:r>
            <a:r>
              <a:rPr lang="zh-CN" b="0">
                <a:ea typeface="宋体" panose="02010600030101010101" pitchFamily="2" charset="-122"/>
              </a:rPr>
              <a:t>使得训练测试</a:t>
            </a:r>
            <a:r>
              <a:rPr lang="zh-CN" b="0">
                <a:latin typeface="Times New Roman" panose="02020603050405020304" charset="0"/>
                <a:ea typeface="宋体" panose="02010600030101010101" pitchFamily="2" charset="-122"/>
              </a:rPr>
              <a:t>更加</a:t>
            </a:r>
            <a:r>
              <a:rPr lang="zh-CN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快速、精准、高效</a:t>
            </a:r>
            <a:r>
              <a:rPr lang="zh-CN" b="0">
                <a:ea typeface="宋体" panose="02010600030101010101" pitchFamily="2" charset="-122"/>
              </a:rPr>
              <a:t>。</a:t>
            </a:r>
            <a:endParaRPr lang="zh-CN" altLang="en-US" b="0"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353060" y="292100"/>
            <a:ext cx="3912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1.1 </a:t>
            </a:r>
            <a:r>
              <a:rPr lang="zh-CN" altLang="en-US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系统定位与</a:t>
            </a:r>
            <a:r>
              <a:rPr lang="zh-CN" altLang="en-US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目标</a:t>
            </a:r>
            <a:endParaRPr lang="zh-CN" altLang="en-US" sz="2800">
              <a:solidFill>
                <a:srgbClr val="01B0B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11315" y="3905885"/>
            <a:ext cx="4850765" cy="25838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1995" y="3778250"/>
            <a:ext cx="3657600" cy="2711450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>
            <a:off x="4485005" y="5199380"/>
            <a:ext cx="1997075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67205" y="735965"/>
            <a:ext cx="7779385" cy="58464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53060" y="292100"/>
            <a:ext cx="5335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1.2 </a:t>
            </a:r>
            <a:r>
              <a:rPr lang="zh-CN" altLang="en-US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功能模块描述与完成情况</a:t>
            </a:r>
            <a:endParaRPr lang="zh-CN" altLang="en-US" sz="2800">
              <a:solidFill>
                <a:srgbClr val="01B0B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08965" y="91821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b="1">
                <a:latin typeface="Times New Roman" panose="02020603050405020304" charset="0"/>
                <a:ea typeface="宋体" panose="02010600030101010101" pitchFamily="2" charset="-122"/>
              </a:rPr>
              <a:t>软件功能模块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53060" y="292100"/>
            <a:ext cx="5335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1.2 </a:t>
            </a:r>
            <a:r>
              <a:rPr lang="zh-CN" altLang="en-US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功能模块描述与完成情况</a:t>
            </a:r>
            <a:endParaRPr lang="zh-CN" altLang="en-US" sz="2800">
              <a:solidFill>
                <a:srgbClr val="01B0B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5" name="对象 -2147482624"/>
          <p:cNvGraphicFramePr/>
          <p:nvPr>
            <p:custDataLst>
              <p:tags r:id="rId2"/>
            </p:custDataLst>
          </p:nvPr>
        </p:nvGraphicFramePr>
        <p:xfrm>
          <a:off x="353060" y="1322070"/>
          <a:ext cx="11353800" cy="177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8358505" imgH="1262380" progId="Visio.Drawing.15">
                  <p:embed/>
                </p:oleObj>
              </mc:Choice>
              <mc:Fallback>
                <p:oleObj name="" r:id="rId3" imgW="8358505" imgH="126238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060" y="1322070"/>
                        <a:ext cx="11353800" cy="177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248285" y="100584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b="1">
                <a:latin typeface="Times New Roman" panose="02020603050405020304" charset="0"/>
                <a:ea typeface="宋体" panose="02010600030101010101" pitchFamily="2" charset="-122"/>
              </a:rPr>
              <a:t>测试功能</a:t>
            </a:r>
            <a:endParaRPr lang="zh-CN" b="1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graphicFrame>
        <p:nvGraphicFramePr>
          <p:cNvPr id="-2147482622" name="对象 -2147482623"/>
          <p:cNvGraphicFramePr/>
          <p:nvPr>
            <p:custDataLst>
              <p:tags r:id="rId5"/>
            </p:custDataLst>
          </p:nvPr>
        </p:nvGraphicFramePr>
        <p:xfrm>
          <a:off x="427355" y="3296920"/>
          <a:ext cx="3940810" cy="3561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6" imgW="3251835" imgH="3290570" progId="Visio.Drawing.15">
                  <p:embed/>
                </p:oleObj>
              </mc:Choice>
              <mc:Fallback>
                <p:oleObj name="" r:id="rId6" imgW="3251835" imgH="329057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7355" y="3296920"/>
                        <a:ext cx="3940810" cy="3561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48285" y="335788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b="1">
                <a:latin typeface="Times New Roman" panose="02020603050405020304" charset="0"/>
                <a:ea typeface="宋体" panose="02010600030101010101" pitchFamily="2" charset="-122"/>
              </a:rPr>
              <a:t>管理功能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590550" y="1102995"/>
          <a:ext cx="10857230" cy="4215130"/>
        </p:xfrm>
        <a:graphic>
          <a:graphicData uri="http://schemas.openxmlformats.org/drawingml/2006/table">
            <a:tbl>
              <a:tblPr/>
              <a:tblGrid>
                <a:gridCol w="2915285"/>
                <a:gridCol w="7941945"/>
              </a:tblGrid>
              <a:tr h="3917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功能模块及完成</a:t>
                      </a: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情况</a:t>
                      </a:r>
                      <a:endParaRPr lang="zh-CN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具体描述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30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测试设置</a:t>
                      </a: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已完成）</a:t>
                      </a:r>
                      <a:endParaRPr lang="zh-CN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在确定测试设备、测试人员、测试动作（默认自动检测）、测试标签后，可以开始测试。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68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测试开始</a:t>
                      </a:r>
                      <a:r>
                        <a:rPr lang="zh-CN" altLang="en-US" sz="1800" b="1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（进行中）</a:t>
                      </a:r>
                      <a:endParaRPr lang="zh-CN" altLang="en-US" sz="1800" b="1">
                        <a:solidFill>
                          <a:srgbClr val="C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每次测试之前弹出清零提示，将之前测试的数据清除，测试首先测量测试人员体重（可以自定义），运动过程中可以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实时显示测试数据</a:t>
                      </a: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，动作结束可以显示指标结果，测试结束可以选择是否保存、是否上传，并返回主页面。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48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管理模块（</a:t>
                      </a: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待完成）</a:t>
                      </a:r>
                      <a:endParaRPr lang="zh-CN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设置硬件参数（采样率和是否录制）、指标参数（运动开始检测、运动开始阈值和积分开始点）、人员档案（基本信息和组别）、登录和</a:t>
                      </a:r>
                      <a:r>
                        <a:rPr lang="zh-CN" alt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退出</a:t>
                      </a: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。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2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用户测试报告</a:t>
                      </a:r>
                      <a:r>
                        <a:rPr lang="zh-CN" altLang="en-US" sz="1800" b="1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（进行中）</a:t>
                      </a:r>
                      <a:endParaRPr lang="zh-CN" altLang="en-US" sz="1800" b="1">
                        <a:solidFill>
                          <a:srgbClr val="C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可在测试结束后和用户信息界面查看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测试报告</a:t>
                      </a: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，并能够导出PDF和打印。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62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数据导出</a:t>
                      </a: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已完成）</a:t>
                      </a:r>
                      <a:endParaRPr lang="zh-CN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能够以excel格式的表格导出目标测试用户的基本信息和测试数据，便于实验人员进行数据分析研究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74955" y="144780"/>
            <a:ext cx="5335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1.2 </a:t>
            </a:r>
            <a:r>
              <a:rPr lang="zh-CN" altLang="en-US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功能模块描述与完成情况</a:t>
            </a:r>
            <a:endParaRPr lang="zh-CN" altLang="en-US" sz="2800">
              <a:solidFill>
                <a:srgbClr val="01B0B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74955" y="144780"/>
            <a:ext cx="5335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1.2 </a:t>
            </a:r>
            <a:r>
              <a:rPr lang="zh-CN" altLang="en-US" sz="2800">
                <a:solidFill>
                  <a:srgbClr val="01B0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功能模块描述与完成情况</a:t>
            </a:r>
            <a:endParaRPr lang="zh-CN" altLang="en-US" sz="2800">
              <a:solidFill>
                <a:srgbClr val="01B0B3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" name="6010dd2b7c23fa30e0968345ba8ec326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  <a:p>
            <a:pPr algn="ctr"/>
            <a:endParaRPr lang="zh-CN" altLang="en-US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 flipH="1">
            <a:off x="9531058" y="4021540"/>
            <a:ext cx="1284715" cy="938664"/>
            <a:chOff x="-4" y="0"/>
            <a:chExt cx="594" cy="434"/>
          </a:xfrm>
          <a:solidFill>
            <a:srgbClr val="FECE02"/>
          </a:solidFill>
        </p:grpSpPr>
        <p:sp>
          <p:nvSpPr>
            <p:cNvPr id="11" name="Freeform 5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-4" y="0"/>
              <a:ext cx="509" cy="434"/>
            </a:xfrm>
            <a:custGeom>
              <a:avLst/>
              <a:gdLst>
                <a:gd name="T0" fmla="*/ 238 w 252"/>
                <a:gd name="T1" fmla="*/ 18 h 214"/>
                <a:gd name="T2" fmla="*/ 158 w 252"/>
                <a:gd name="T3" fmla="*/ 0 h 214"/>
                <a:gd name="T4" fmla="*/ 150 w 252"/>
                <a:gd name="T5" fmla="*/ 2 h 214"/>
                <a:gd name="T6" fmla="*/ 10 w 252"/>
                <a:gd name="T7" fmla="*/ 90 h 214"/>
                <a:gd name="T8" fmla="*/ 5 w 252"/>
                <a:gd name="T9" fmla="*/ 111 h 214"/>
                <a:gd name="T10" fmla="*/ 64 w 252"/>
                <a:gd name="T11" fmla="*/ 205 h 214"/>
                <a:gd name="T12" fmla="*/ 85 w 252"/>
                <a:gd name="T13" fmla="*/ 210 h 214"/>
                <a:gd name="T14" fmla="*/ 225 w 252"/>
                <a:gd name="T15" fmla="*/ 122 h 214"/>
                <a:gd name="T16" fmla="*/ 230 w 252"/>
                <a:gd name="T17" fmla="*/ 114 h 214"/>
                <a:gd name="T18" fmla="*/ 250 w 252"/>
                <a:gd name="T19" fmla="*/ 36 h 214"/>
                <a:gd name="T20" fmla="*/ 238 w 252"/>
                <a:gd name="T21" fmla="*/ 18 h 214"/>
                <a:gd name="T22" fmla="*/ 221 w 252"/>
                <a:gd name="T23" fmla="*/ 59 h 214"/>
                <a:gd name="T24" fmla="*/ 199 w 252"/>
                <a:gd name="T25" fmla="*/ 54 h 214"/>
                <a:gd name="T26" fmla="*/ 204 w 252"/>
                <a:gd name="T27" fmla="*/ 32 h 214"/>
                <a:gd name="T28" fmla="*/ 226 w 252"/>
                <a:gd name="T29" fmla="*/ 37 h 214"/>
                <a:gd name="T30" fmla="*/ 221 w 252"/>
                <a:gd name="T31" fmla="*/ 5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2" h="214">
                  <a:moveTo>
                    <a:pt x="238" y="18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56" y="0"/>
                    <a:pt x="152" y="0"/>
                    <a:pt x="150" y="2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2" y="94"/>
                    <a:pt x="0" y="104"/>
                    <a:pt x="5" y="111"/>
                  </a:cubicBezTo>
                  <a:cubicBezTo>
                    <a:pt x="64" y="205"/>
                    <a:pt x="64" y="205"/>
                    <a:pt x="64" y="205"/>
                  </a:cubicBezTo>
                  <a:cubicBezTo>
                    <a:pt x="68" y="212"/>
                    <a:pt x="78" y="214"/>
                    <a:pt x="85" y="210"/>
                  </a:cubicBezTo>
                  <a:cubicBezTo>
                    <a:pt x="225" y="122"/>
                    <a:pt x="225" y="122"/>
                    <a:pt x="225" y="122"/>
                  </a:cubicBezTo>
                  <a:cubicBezTo>
                    <a:pt x="228" y="120"/>
                    <a:pt x="230" y="117"/>
                    <a:pt x="230" y="114"/>
                  </a:cubicBezTo>
                  <a:cubicBezTo>
                    <a:pt x="250" y="36"/>
                    <a:pt x="250" y="36"/>
                    <a:pt x="250" y="36"/>
                  </a:cubicBezTo>
                  <a:cubicBezTo>
                    <a:pt x="252" y="28"/>
                    <a:pt x="247" y="20"/>
                    <a:pt x="238" y="18"/>
                  </a:cubicBezTo>
                  <a:close/>
                  <a:moveTo>
                    <a:pt x="221" y="59"/>
                  </a:moveTo>
                  <a:cubicBezTo>
                    <a:pt x="214" y="64"/>
                    <a:pt x="204" y="62"/>
                    <a:pt x="199" y="54"/>
                  </a:cubicBezTo>
                  <a:cubicBezTo>
                    <a:pt x="194" y="47"/>
                    <a:pt x="196" y="37"/>
                    <a:pt x="204" y="32"/>
                  </a:cubicBezTo>
                  <a:cubicBezTo>
                    <a:pt x="211" y="28"/>
                    <a:pt x="221" y="30"/>
                    <a:pt x="226" y="37"/>
                  </a:cubicBezTo>
                  <a:cubicBezTo>
                    <a:pt x="230" y="45"/>
                    <a:pt x="228" y="55"/>
                    <a:pt x="221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465" y="45"/>
              <a:ext cx="125" cy="138"/>
            </a:xfrm>
            <a:custGeom>
              <a:avLst/>
              <a:gdLst>
                <a:gd name="T0" fmla="*/ 40 w 62"/>
                <a:gd name="T1" fmla="*/ 68 h 68"/>
                <a:gd name="T2" fmla="*/ 36 w 62"/>
                <a:gd name="T3" fmla="*/ 68 h 68"/>
                <a:gd name="T4" fmla="*/ 1 w 62"/>
                <a:gd name="T5" fmla="*/ 4 h 68"/>
                <a:gd name="T6" fmla="*/ 0 w 62"/>
                <a:gd name="T7" fmla="*/ 0 h 68"/>
                <a:gd name="T8" fmla="*/ 4 w 62"/>
                <a:gd name="T9" fmla="*/ 2 h 68"/>
                <a:gd name="T10" fmla="*/ 60 w 62"/>
                <a:gd name="T11" fmla="*/ 44 h 68"/>
                <a:gd name="T12" fmla="*/ 56 w 62"/>
                <a:gd name="T13" fmla="*/ 59 h 68"/>
                <a:gd name="T14" fmla="*/ 40 w 62"/>
                <a:gd name="T15" fmla="*/ 68 h 68"/>
                <a:gd name="T16" fmla="*/ 6 w 62"/>
                <a:gd name="T17" fmla="*/ 7 h 68"/>
                <a:gd name="T18" fmla="*/ 37 w 62"/>
                <a:gd name="T19" fmla="*/ 64 h 68"/>
                <a:gd name="T20" fmla="*/ 53 w 62"/>
                <a:gd name="T21" fmla="*/ 57 h 68"/>
                <a:gd name="T22" fmla="*/ 56 w 62"/>
                <a:gd name="T23" fmla="*/ 45 h 68"/>
                <a:gd name="T24" fmla="*/ 6 w 62"/>
                <a:gd name="T25" fmla="*/ 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8">
                  <a:moveTo>
                    <a:pt x="40" y="68"/>
                  </a:moveTo>
                  <a:cubicBezTo>
                    <a:pt x="39" y="68"/>
                    <a:pt x="37" y="68"/>
                    <a:pt x="36" y="68"/>
                  </a:cubicBezTo>
                  <a:cubicBezTo>
                    <a:pt x="14" y="62"/>
                    <a:pt x="2" y="6"/>
                    <a:pt x="1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8" y="10"/>
                    <a:pt x="56" y="27"/>
                    <a:pt x="60" y="44"/>
                  </a:cubicBezTo>
                  <a:cubicBezTo>
                    <a:pt x="62" y="49"/>
                    <a:pt x="60" y="54"/>
                    <a:pt x="56" y="59"/>
                  </a:cubicBezTo>
                  <a:cubicBezTo>
                    <a:pt x="51" y="65"/>
                    <a:pt x="46" y="68"/>
                    <a:pt x="40" y="68"/>
                  </a:cubicBezTo>
                  <a:close/>
                  <a:moveTo>
                    <a:pt x="6" y="7"/>
                  </a:moveTo>
                  <a:cubicBezTo>
                    <a:pt x="9" y="19"/>
                    <a:pt x="20" y="60"/>
                    <a:pt x="37" y="64"/>
                  </a:cubicBezTo>
                  <a:cubicBezTo>
                    <a:pt x="42" y="65"/>
                    <a:pt x="48" y="63"/>
                    <a:pt x="53" y="57"/>
                  </a:cubicBezTo>
                  <a:cubicBezTo>
                    <a:pt x="56" y="53"/>
                    <a:pt x="57" y="50"/>
                    <a:pt x="56" y="45"/>
                  </a:cubicBezTo>
                  <a:cubicBezTo>
                    <a:pt x="53" y="32"/>
                    <a:pt x="32" y="1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177925" y="2795270"/>
            <a:ext cx="9540875" cy="1226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5400">
                <a:solidFill>
                  <a:srgbClr val="01B0B3"/>
                </a:solidFill>
                <a:latin typeface="Berlin Sans FB Demi" panose="020E0802020502020306" charset="0"/>
                <a:cs typeface="Berlin Sans FB Demi" panose="020E0802020502020306" charset="0"/>
              </a:rPr>
              <a:t>2 </a:t>
            </a:r>
            <a:r>
              <a:rPr lang="zh-CN" altLang="en-US" sz="5400">
                <a:solidFill>
                  <a:srgbClr val="01B0B3"/>
                </a:solidFill>
                <a:latin typeface="Berlin Sans FB Demi" panose="020E0802020502020306" charset="0"/>
                <a:cs typeface="Berlin Sans FB Demi" panose="020E0802020502020306" charset="0"/>
              </a:rPr>
              <a:t>软件开发</a:t>
            </a:r>
            <a:endParaRPr lang="zh-CN" altLang="en-US" sz="5400">
              <a:solidFill>
                <a:srgbClr val="01B0B3"/>
              </a:solidFill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 bwMode="auto">
          <a:xfrm>
            <a:off x="1315859" y="2017996"/>
            <a:ext cx="1063827" cy="777274"/>
            <a:chOff x="-4" y="0"/>
            <a:chExt cx="594" cy="434"/>
          </a:xfrm>
          <a:solidFill>
            <a:srgbClr val="FECE02"/>
          </a:solidFill>
        </p:grpSpPr>
        <p:sp>
          <p:nvSpPr>
            <p:cNvPr id="28" name="Freeform 5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-4" y="0"/>
              <a:ext cx="509" cy="434"/>
            </a:xfrm>
            <a:custGeom>
              <a:avLst/>
              <a:gdLst>
                <a:gd name="T0" fmla="*/ 238 w 252"/>
                <a:gd name="T1" fmla="*/ 18 h 214"/>
                <a:gd name="T2" fmla="*/ 158 w 252"/>
                <a:gd name="T3" fmla="*/ 0 h 214"/>
                <a:gd name="T4" fmla="*/ 150 w 252"/>
                <a:gd name="T5" fmla="*/ 2 h 214"/>
                <a:gd name="T6" fmla="*/ 10 w 252"/>
                <a:gd name="T7" fmla="*/ 90 h 214"/>
                <a:gd name="T8" fmla="*/ 5 w 252"/>
                <a:gd name="T9" fmla="*/ 111 h 214"/>
                <a:gd name="T10" fmla="*/ 64 w 252"/>
                <a:gd name="T11" fmla="*/ 205 h 214"/>
                <a:gd name="T12" fmla="*/ 85 w 252"/>
                <a:gd name="T13" fmla="*/ 210 h 214"/>
                <a:gd name="T14" fmla="*/ 225 w 252"/>
                <a:gd name="T15" fmla="*/ 122 h 214"/>
                <a:gd name="T16" fmla="*/ 230 w 252"/>
                <a:gd name="T17" fmla="*/ 114 h 214"/>
                <a:gd name="T18" fmla="*/ 250 w 252"/>
                <a:gd name="T19" fmla="*/ 36 h 214"/>
                <a:gd name="T20" fmla="*/ 238 w 252"/>
                <a:gd name="T21" fmla="*/ 18 h 214"/>
                <a:gd name="T22" fmla="*/ 221 w 252"/>
                <a:gd name="T23" fmla="*/ 59 h 214"/>
                <a:gd name="T24" fmla="*/ 199 w 252"/>
                <a:gd name="T25" fmla="*/ 54 h 214"/>
                <a:gd name="T26" fmla="*/ 204 w 252"/>
                <a:gd name="T27" fmla="*/ 32 h 214"/>
                <a:gd name="T28" fmla="*/ 226 w 252"/>
                <a:gd name="T29" fmla="*/ 37 h 214"/>
                <a:gd name="T30" fmla="*/ 221 w 252"/>
                <a:gd name="T31" fmla="*/ 5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2" h="214">
                  <a:moveTo>
                    <a:pt x="238" y="18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56" y="0"/>
                    <a:pt x="152" y="0"/>
                    <a:pt x="150" y="2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2" y="94"/>
                    <a:pt x="0" y="104"/>
                    <a:pt x="5" y="111"/>
                  </a:cubicBezTo>
                  <a:cubicBezTo>
                    <a:pt x="64" y="205"/>
                    <a:pt x="64" y="205"/>
                    <a:pt x="64" y="205"/>
                  </a:cubicBezTo>
                  <a:cubicBezTo>
                    <a:pt x="68" y="212"/>
                    <a:pt x="78" y="214"/>
                    <a:pt x="85" y="210"/>
                  </a:cubicBezTo>
                  <a:cubicBezTo>
                    <a:pt x="225" y="122"/>
                    <a:pt x="225" y="122"/>
                    <a:pt x="225" y="122"/>
                  </a:cubicBezTo>
                  <a:cubicBezTo>
                    <a:pt x="228" y="120"/>
                    <a:pt x="230" y="117"/>
                    <a:pt x="230" y="114"/>
                  </a:cubicBezTo>
                  <a:cubicBezTo>
                    <a:pt x="250" y="36"/>
                    <a:pt x="250" y="36"/>
                    <a:pt x="250" y="36"/>
                  </a:cubicBezTo>
                  <a:cubicBezTo>
                    <a:pt x="252" y="28"/>
                    <a:pt x="247" y="20"/>
                    <a:pt x="238" y="18"/>
                  </a:cubicBezTo>
                  <a:close/>
                  <a:moveTo>
                    <a:pt x="221" y="59"/>
                  </a:moveTo>
                  <a:cubicBezTo>
                    <a:pt x="214" y="64"/>
                    <a:pt x="204" y="62"/>
                    <a:pt x="199" y="54"/>
                  </a:cubicBezTo>
                  <a:cubicBezTo>
                    <a:pt x="194" y="47"/>
                    <a:pt x="196" y="37"/>
                    <a:pt x="204" y="32"/>
                  </a:cubicBezTo>
                  <a:cubicBezTo>
                    <a:pt x="211" y="28"/>
                    <a:pt x="221" y="30"/>
                    <a:pt x="226" y="37"/>
                  </a:cubicBezTo>
                  <a:cubicBezTo>
                    <a:pt x="230" y="45"/>
                    <a:pt x="228" y="55"/>
                    <a:pt x="221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465" y="45"/>
              <a:ext cx="125" cy="138"/>
            </a:xfrm>
            <a:custGeom>
              <a:avLst/>
              <a:gdLst>
                <a:gd name="T0" fmla="*/ 40 w 62"/>
                <a:gd name="T1" fmla="*/ 68 h 68"/>
                <a:gd name="T2" fmla="*/ 36 w 62"/>
                <a:gd name="T3" fmla="*/ 68 h 68"/>
                <a:gd name="T4" fmla="*/ 1 w 62"/>
                <a:gd name="T5" fmla="*/ 4 h 68"/>
                <a:gd name="T6" fmla="*/ 0 w 62"/>
                <a:gd name="T7" fmla="*/ 0 h 68"/>
                <a:gd name="T8" fmla="*/ 4 w 62"/>
                <a:gd name="T9" fmla="*/ 2 h 68"/>
                <a:gd name="T10" fmla="*/ 60 w 62"/>
                <a:gd name="T11" fmla="*/ 44 h 68"/>
                <a:gd name="T12" fmla="*/ 56 w 62"/>
                <a:gd name="T13" fmla="*/ 59 h 68"/>
                <a:gd name="T14" fmla="*/ 40 w 62"/>
                <a:gd name="T15" fmla="*/ 68 h 68"/>
                <a:gd name="T16" fmla="*/ 6 w 62"/>
                <a:gd name="T17" fmla="*/ 7 h 68"/>
                <a:gd name="T18" fmla="*/ 37 w 62"/>
                <a:gd name="T19" fmla="*/ 64 h 68"/>
                <a:gd name="T20" fmla="*/ 53 w 62"/>
                <a:gd name="T21" fmla="*/ 57 h 68"/>
                <a:gd name="T22" fmla="*/ 56 w 62"/>
                <a:gd name="T23" fmla="*/ 45 h 68"/>
                <a:gd name="T24" fmla="*/ 6 w 62"/>
                <a:gd name="T25" fmla="*/ 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8">
                  <a:moveTo>
                    <a:pt x="40" y="68"/>
                  </a:moveTo>
                  <a:cubicBezTo>
                    <a:pt x="39" y="68"/>
                    <a:pt x="37" y="68"/>
                    <a:pt x="36" y="68"/>
                  </a:cubicBezTo>
                  <a:cubicBezTo>
                    <a:pt x="14" y="62"/>
                    <a:pt x="2" y="6"/>
                    <a:pt x="1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8" y="10"/>
                    <a:pt x="56" y="27"/>
                    <a:pt x="60" y="44"/>
                  </a:cubicBezTo>
                  <a:cubicBezTo>
                    <a:pt x="62" y="49"/>
                    <a:pt x="60" y="54"/>
                    <a:pt x="56" y="59"/>
                  </a:cubicBezTo>
                  <a:cubicBezTo>
                    <a:pt x="51" y="65"/>
                    <a:pt x="46" y="68"/>
                    <a:pt x="40" y="68"/>
                  </a:cubicBezTo>
                  <a:close/>
                  <a:moveTo>
                    <a:pt x="6" y="7"/>
                  </a:moveTo>
                  <a:cubicBezTo>
                    <a:pt x="9" y="19"/>
                    <a:pt x="20" y="60"/>
                    <a:pt x="37" y="64"/>
                  </a:cubicBezTo>
                  <a:cubicBezTo>
                    <a:pt x="42" y="65"/>
                    <a:pt x="48" y="63"/>
                    <a:pt x="53" y="57"/>
                  </a:cubicBezTo>
                  <a:cubicBezTo>
                    <a:pt x="56" y="53"/>
                    <a:pt x="57" y="50"/>
                    <a:pt x="56" y="45"/>
                  </a:cubicBezTo>
                  <a:cubicBezTo>
                    <a:pt x="53" y="32"/>
                    <a:pt x="32" y="1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TABLE_BEAUTIFY" val="smartTable{7adccea8-698c-4520-abdf-709973d3f8c6}"/>
  <p:tag name="TABLE_ENDDRAG_ORIGIN_RECT" val="854*362"/>
  <p:tag name="TABLE_ENDDRAG_RECT" val="46*65*854*362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PLACING_PICTURE_USER_VIEWPORT" val="{&quot;height&quot;:4207,&quot;width&quot;:5607}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COMMONDATA" val="eyJoZGlkIjoiMGI2ZmZkNjE1MmE3YTljNzUwNGUzYWJiYjRhN2UyYjQifQ=="/>
  <p:tag name="KSO_WPP_MARK_KEY" val="09b981d3-7796-4dad-91a3-4bcaac4f997a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lt1"/>
        </a:solidFill>
        <a:ln w="6350">
          <a:noFill/>
        </a:ln>
      </a:spPr>
      <a:bodyPr rot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 algn="just">
          <a:defRPr lang="en-US" altLang="zh-CN" sz="1050" kern="100">
            <a:latin typeface="Calibri" panose="020F0502020204030204"/>
            <a:ea typeface="宋体" panose="02010600030101010101" pitchFamily="2" charset="-122"/>
            <a:cs typeface="Times New Roman" panose="02020603050405020304"/>
            <a:sym typeface="Times New Roman" panose="02020603050405020304"/>
          </a:defRPr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dk1"/>
        </a:fontRef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2206</Words>
  <Application>WPS 演示</Application>
  <PresentationFormat>宽屏</PresentationFormat>
  <Paragraphs>188</Paragraphs>
  <Slides>20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8" baseType="lpstr">
      <vt:lpstr>Arial</vt:lpstr>
      <vt:lpstr>宋体</vt:lpstr>
      <vt:lpstr>Wingdings</vt:lpstr>
      <vt:lpstr>Calibri</vt:lpstr>
      <vt:lpstr>Times New Roman</vt:lpstr>
      <vt:lpstr>Berlin Sans FB Demi</vt:lpstr>
      <vt:lpstr>黑体</vt:lpstr>
      <vt:lpstr>Calibri</vt:lpstr>
      <vt:lpstr>Times New Roman</vt:lpstr>
      <vt:lpstr>Symbol</vt:lpstr>
      <vt:lpstr>微软雅黑</vt:lpstr>
      <vt:lpstr>Arial Unicode MS</vt:lpstr>
      <vt:lpstr>Wingdings</vt:lpstr>
      <vt:lpstr>等线 Light</vt:lpstr>
      <vt:lpstr>等线</vt:lpstr>
      <vt:lpstr>Office 主题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Harry</dc:creator>
  <cp:lastModifiedBy>铁血＇栋栋</cp:lastModifiedBy>
  <cp:revision>175</cp:revision>
  <dcterms:created xsi:type="dcterms:W3CDTF">2023-03-31T06:24:00Z</dcterms:created>
  <dcterms:modified xsi:type="dcterms:W3CDTF">2023-08-16T12:29:56Z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1B1C87B496104E42BC2309846DD5BD6F_13</vt:lpwstr>
  </property>
  <property fmtid="{D5CDD505-2E9C-101B-9397-08002B2CF9AE}" pid="3" name="KSOProductBuildVer">
    <vt:lpwstr>2052-11.1.0.14309</vt:lpwstr>
  </property>
</Properties>
</file>